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  <p:sldMasterId id="2147483699" r:id="rId5"/>
  </p:sldMasterIdLst>
  <p:notesMasterIdLst>
    <p:notesMasterId r:id="rId128"/>
  </p:notesMasterIdLst>
  <p:sldIdLst>
    <p:sldId id="1651" r:id="rId6"/>
    <p:sldId id="1734" r:id="rId7"/>
    <p:sldId id="1736" r:id="rId8"/>
    <p:sldId id="1637" r:id="rId9"/>
    <p:sldId id="1638" r:id="rId10"/>
    <p:sldId id="1655" r:id="rId11"/>
    <p:sldId id="1643" r:id="rId12"/>
    <p:sldId id="1645" r:id="rId13"/>
    <p:sldId id="356" r:id="rId14"/>
    <p:sldId id="1658" r:id="rId15"/>
    <p:sldId id="1657" r:id="rId16"/>
    <p:sldId id="1659" r:id="rId17"/>
    <p:sldId id="1660" r:id="rId18"/>
    <p:sldId id="430" r:id="rId19"/>
    <p:sldId id="431" r:id="rId20"/>
    <p:sldId id="432" r:id="rId21"/>
    <p:sldId id="385" r:id="rId22"/>
    <p:sldId id="1614" r:id="rId23"/>
    <p:sldId id="1738" r:id="rId24"/>
    <p:sldId id="391" r:id="rId25"/>
    <p:sldId id="1390" r:id="rId26"/>
    <p:sldId id="433" r:id="rId27"/>
    <p:sldId id="434" r:id="rId28"/>
    <p:sldId id="439" r:id="rId29"/>
    <p:sldId id="393" r:id="rId30"/>
    <p:sldId id="437" r:id="rId31"/>
    <p:sldId id="1526" r:id="rId32"/>
    <p:sldId id="1528" r:id="rId33"/>
    <p:sldId id="1529" r:id="rId34"/>
    <p:sldId id="1530" r:id="rId35"/>
    <p:sldId id="397" r:id="rId36"/>
    <p:sldId id="477" r:id="rId37"/>
    <p:sldId id="398" r:id="rId38"/>
    <p:sldId id="399" r:id="rId39"/>
    <p:sldId id="400" r:id="rId40"/>
    <p:sldId id="402" r:id="rId41"/>
    <p:sldId id="443" r:id="rId42"/>
    <p:sldId id="1422" r:id="rId43"/>
    <p:sldId id="1423" r:id="rId44"/>
    <p:sldId id="1408" r:id="rId45"/>
    <p:sldId id="1477" r:id="rId46"/>
    <p:sldId id="1647" r:id="rId47"/>
    <p:sldId id="444" r:id="rId48"/>
    <p:sldId id="448" r:id="rId49"/>
    <p:sldId id="543" r:id="rId50"/>
    <p:sldId id="1629" r:id="rId51"/>
    <p:sldId id="1631" r:id="rId52"/>
    <p:sldId id="1739" r:id="rId53"/>
    <p:sldId id="1600" r:id="rId54"/>
    <p:sldId id="1648" r:id="rId55"/>
    <p:sldId id="327" r:id="rId56"/>
    <p:sldId id="331" r:id="rId57"/>
    <p:sldId id="1632" r:id="rId58"/>
    <p:sldId id="455" r:id="rId59"/>
    <p:sldId id="456" r:id="rId60"/>
    <p:sldId id="457" r:id="rId61"/>
    <p:sldId id="340" r:id="rId62"/>
    <p:sldId id="341" r:id="rId63"/>
    <p:sldId id="1633" r:id="rId64"/>
    <p:sldId id="1634" r:id="rId65"/>
    <p:sldId id="1512" r:id="rId66"/>
    <p:sldId id="1584" r:id="rId67"/>
    <p:sldId id="1568" r:id="rId68"/>
    <p:sldId id="1588" r:id="rId69"/>
    <p:sldId id="1589" r:id="rId70"/>
    <p:sldId id="1590" r:id="rId71"/>
    <p:sldId id="1591" r:id="rId72"/>
    <p:sldId id="1592" r:id="rId73"/>
    <p:sldId id="1593" r:id="rId74"/>
    <p:sldId id="1595" r:id="rId75"/>
    <p:sldId id="1612" r:id="rId76"/>
    <p:sldId id="1596" r:id="rId77"/>
    <p:sldId id="1597" r:id="rId78"/>
    <p:sldId id="1598" r:id="rId79"/>
    <p:sldId id="1599" r:id="rId80"/>
    <p:sldId id="1661" r:id="rId81"/>
    <p:sldId id="1587" r:id="rId82"/>
    <p:sldId id="1653" r:id="rId83"/>
    <p:sldId id="1662" r:id="rId84"/>
    <p:sldId id="1664" r:id="rId85"/>
    <p:sldId id="1666" r:id="rId86"/>
    <p:sldId id="1667" r:id="rId87"/>
    <p:sldId id="1668" r:id="rId88"/>
    <p:sldId id="1669" r:id="rId89"/>
    <p:sldId id="1670" r:id="rId90"/>
    <p:sldId id="1671" r:id="rId91"/>
    <p:sldId id="1672" r:id="rId92"/>
    <p:sldId id="1673" r:id="rId93"/>
    <p:sldId id="1674" r:id="rId94"/>
    <p:sldId id="1675" r:id="rId95"/>
    <p:sldId id="1676" r:id="rId96"/>
    <p:sldId id="1679" r:id="rId97"/>
    <p:sldId id="1680" r:id="rId98"/>
    <p:sldId id="1681" r:id="rId99"/>
    <p:sldId id="1686" r:id="rId100"/>
    <p:sldId id="1687" r:id="rId101"/>
    <p:sldId id="1688" r:id="rId102"/>
    <p:sldId id="1689" r:id="rId103"/>
    <p:sldId id="1690" r:id="rId104"/>
    <p:sldId id="1691" r:id="rId105"/>
    <p:sldId id="1692" r:id="rId106"/>
    <p:sldId id="1697" r:id="rId107"/>
    <p:sldId id="1698" r:id="rId108"/>
    <p:sldId id="1701" r:id="rId109"/>
    <p:sldId id="1702" r:id="rId110"/>
    <p:sldId id="1711" r:id="rId111"/>
    <p:sldId id="1713" r:id="rId112"/>
    <p:sldId id="1737" r:id="rId113"/>
    <p:sldId id="1715" r:id="rId114"/>
    <p:sldId id="1716" r:id="rId115"/>
    <p:sldId id="1717" r:id="rId116"/>
    <p:sldId id="1718" r:id="rId117"/>
    <p:sldId id="1719" r:id="rId118"/>
    <p:sldId id="1720" r:id="rId119"/>
    <p:sldId id="1721" r:id="rId120"/>
    <p:sldId id="1722" r:id="rId121"/>
    <p:sldId id="1723" r:id="rId122"/>
    <p:sldId id="1724" r:id="rId123"/>
    <p:sldId id="1727" r:id="rId124"/>
    <p:sldId id="1728" r:id="rId125"/>
    <p:sldId id="1729" r:id="rId126"/>
    <p:sldId id="1730" r:id="rId1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nus Aydogan" initials="YA" lastIdx="1" clrIdx="0">
    <p:extLst>
      <p:ext uri="{19B8F6BF-5375-455C-9EA6-DF929625EA0E}">
        <p15:presenceInfo xmlns:p15="http://schemas.microsoft.com/office/powerpoint/2012/main" userId="S-1-5-21-1790593737-4055550887-2880786810-131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435"/>
    <a:srgbClr val="6D0329"/>
    <a:srgbClr val="A00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3" autoAdjust="0"/>
    <p:restoredTop sz="94717" autoAdjust="0"/>
  </p:normalViewPr>
  <p:slideViewPr>
    <p:cSldViewPr snapToGrid="0">
      <p:cViewPr varScale="1">
        <p:scale>
          <a:sx n="88" d="100"/>
          <a:sy n="88" d="100"/>
        </p:scale>
        <p:origin x="41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0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commentAuthors" Target="commentAuthor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presProps" Target="presProp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theme" Target="theme/theme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A9A3C-65C0-4245-9DBF-98530E9026CA}" type="datetimeFigureOut">
              <a:rPr lang="tr-TR" smtClean="0"/>
              <a:t>26.06.2024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7B815-AC9B-440A-9343-8A7B52F079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68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B63-85D5-429A-9322-77843B1868BB}" type="slidenum">
              <a:rPr lang="tr-TR" smtClean="0">
                <a:solidFill>
                  <a:prstClr val="black"/>
                </a:solidFill>
              </a:rPr>
              <a:pPr/>
              <a:t>88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32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BBB63-85D5-429A-9322-77843B1868BB}" type="slidenum">
              <a:rPr lang="tr-TR" smtClean="0">
                <a:solidFill>
                  <a:prstClr val="black"/>
                </a:solidFill>
              </a:rPr>
              <a:pPr/>
              <a:t>115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9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 hasCustomPrompt="1"/>
          </p:nvPr>
        </p:nvSpPr>
        <p:spPr>
          <a:xfrm>
            <a:off x="1524000" y="3910447"/>
            <a:ext cx="9144000" cy="867247"/>
          </a:xfrm>
        </p:spPr>
        <p:txBody>
          <a:bodyPr anchor="b">
            <a:normAutofit/>
          </a:bodyPr>
          <a:lstStyle>
            <a:lvl1pPr algn="ctr">
              <a:defRPr sz="2800" b="1">
                <a:latin typeface="Century Gothic" panose="020B0502020202020204" pitchFamily="34" charset="0"/>
              </a:defRPr>
            </a:lvl1pPr>
          </a:lstStyle>
          <a:p>
            <a:r>
              <a:rPr lang="tr-TR" dirty="0"/>
              <a:t>SUNUM BAŞLIĞI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93546"/>
            <a:ext cx="9144000" cy="100734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01.01.2020</a:t>
            </a:r>
          </a:p>
        </p:txBody>
      </p:sp>
    </p:spTree>
    <p:extLst>
      <p:ext uri="{BB962C8B-B14F-4D97-AF65-F5344CB8AC3E}">
        <p14:creationId xmlns:p14="http://schemas.microsoft.com/office/powerpoint/2010/main" val="16050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>
            <a:spLocks noGrp="1"/>
          </p:cNvSpPr>
          <p:nvPr>
            <p:ph type="ctrTitle" hasCustomPrompt="1"/>
          </p:nvPr>
        </p:nvSpPr>
        <p:spPr>
          <a:xfrm>
            <a:off x="1524000" y="2976589"/>
            <a:ext cx="9144000" cy="867247"/>
          </a:xfrm>
        </p:spPr>
        <p:txBody>
          <a:bodyPr anchor="ctr" anchorCtr="0">
            <a:normAutofit/>
          </a:bodyPr>
          <a:lstStyle>
            <a:lvl1pPr algn="ctr">
              <a:defRPr sz="2800" b="1">
                <a:latin typeface="Century Gothic" panose="020B0502020202020204" pitchFamily="34" charset="0"/>
              </a:defRPr>
            </a:lvl1pPr>
          </a:lstStyle>
          <a:p>
            <a:r>
              <a:rPr lang="tr-TR" dirty="0"/>
              <a:t>BÖLÜM BAŞLIĞI</a:t>
            </a:r>
          </a:p>
        </p:txBody>
      </p:sp>
    </p:spTree>
    <p:extLst>
      <p:ext uri="{BB962C8B-B14F-4D97-AF65-F5344CB8AC3E}">
        <p14:creationId xmlns:p14="http://schemas.microsoft.com/office/powerpoint/2010/main" val="373641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 hasCustomPrompt="1"/>
          </p:nvPr>
        </p:nvSpPr>
        <p:spPr>
          <a:xfrm>
            <a:off x="900112" y="4605450"/>
            <a:ext cx="10387013" cy="1325563"/>
          </a:xfrm>
        </p:spPr>
        <p:txBody>
          <a:bodyPr>
            <a:normAutofit/>
          </a:bodyPr>
          <a:lstStyle>
            <a:lvl1pPr algn="ctr">
              <a:defRPr sz="2800" b="1">
                <a:latin typeface="Century Gothic" panose="020B0502020202020204" pitchFamily="34" charset="0"/>
              </a:defRPr>
            </a:lvl1pPr>
          </a:lstStyle>
          <a:p>
            <a:r>
              <a:rPr lang="tr-TR" dirty="0"/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360010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4D877-5A4B-4AA0-8967-10FEB7A4B4A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425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53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53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77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19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01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60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84737"/>
            <a:ext cx="10515600" cy="5387487"/>
          </a:xfrm>
        </p:spPr>
        <p:txBody>
          <a:bodyPr/>
          <a:lstStyle>
            <a:lvl1pPr>
              <a:lnSpc>
                <a:spcPts val="2800"/>
              </a:lnSpc>
              <a:defRPr sz="1600">
                <a:latin typeface="Century Gothic" panose="020B0502020202020204" pitchFamily="34" charset="0"/>
              </a:defRPr>
            </a:lvl1pPr>
            <a:lvl2pPr>
              <a:lnSpc>
                <a:spcPts val="2800"/>
              </a:lnSpc>
              <a:defRPr sz="1400">
                <a:latin typeface="Century Gothic" panose="020B0502020202020204" pitchFamily="34" charset="0"/>
              </a:defRPr>
            </a:lvl2pPr>
            <a:lvl3pPr>
              <a:lnSpc>
                <a:spcPts val="2800"/>
              </a:lnSpc>
              <a:defRPr sz="1200">
                <a:latin typeface="Century Gothic" panose="020B0502020202020204" pitchFamily="34" charset="0"/>
              </a:defRPr>
            </a:lvl3pPr>
            <a:lvl4pPr>
              <a:lnSpc>
                <a:spcPts val="2800"/>
              </a:lnSpc>
              <a:defRPr sz="1100">
                <a:latin typeface="Century Gothic" panose="020B0502020202020204" pitchFamily="34" charset="0"/>
              </a:defRPr>
            </a:lvl4pPr>
            <a:lvl5pPr>
              <a:lnSpc>
                <a:spcPts val="2800"/>
              </a:lnSpc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5555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80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00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28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4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 Slogansı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84737"/>
            <a:ext cx="10515600" cy="5387487"/>
          </a:xfrm>
        </p:spPr>
        <p:txBody>
          <a:bodyPr/>
          <a:lstStyle>
            <a:lvl1pPr>
              <a:lnSpc>
                <a:spcPts val="2800"/>
              </a:lnSpc>
              <a:defRPr sz="1600">
                <a:latin typeface="Century Gothic" panose="020B0502020202020204" pitchFamily="34" charset="0"/>
              </a:defRPr>
            </a:lvl1pPr>
            <a:lvl2pPr>
              <a:lnSpc>
                <a:spcPts val="2800"/>
              </a:lnSpc>
              <a:defRPr sz="1400">
                <a:latin typeface="Century Gothic" panose="020B0502020202020204" pitchFamily="34" charset="0"/>
              </a:defRPr>
            </a:lvl2pPr>
            <a:lvl3pPr>
              <a:lnSpc>
                <a:spcPts val="2800"/>
              </a:lnSpc>
              <a:defRPr sz="1200">
                <a:latin typeface="Century Gothic" panose="020B0502020202020204" pitchFamily="34" charset="0"/>
              </a:defRPr>
            </a:lvl3pPr>
            <a:lvl4pPr>
              <a:lnSpc>
                <a:spcPts val="2800"/>
              </a:lnSpc>
              <a:defRPr sz="1100">
                <a:latin typeface="Century Gothic" panose="020B0502020202020204" pitchFamily="34" charset="0"/>
              </a:defRPr>
            </a:lvl4pPr>
            <a:lvl5pPr>
              <a:lnSpc>
                <a:spcPts val="2800"/>
              </a:lnSpc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351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827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Unvan 1"/>
          <p:cNvSpPr txBox="1">
            <a:spLocks/>
          </p:cNvSpPr>
          <p:nvPr userDrawn="1"/>
        </p:nvSpPr>
        <p:spPr>
          <a:xfrm>
            <a:off x="838200" y="1"/>
            <a:ext cx="9591989" cy="90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tr-TR" b="1" dirty="0"/>
              <a:t>Asıl başlık stili için tıklatın</a:t>
            </a:r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3319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083740"/>
            <a:ext cx="5181600" cy="5288485"/>
          </a:xfrm>
        </p:spPr>
        <p:txBody>
          <a:bodyPr/>
          <a:lstStyle>
            <a:lvl1pPr>
              <a:lnSpc>
                <a:spcPct val="150000"/>
              </a:lnSpc>
              <a:defRPr sz="1600">
                <a:latin typeface="Century Gothic" panose="020B0502020202020204" pitchFamily="34" charset="0"/>
              </a:defRPr>
            </a:lvl1pPr>
            <a:lvl2pPr>
              <a:lnSpc>
                <a:spcPct val="150000"/>
              </a:lnSpc>
              <a:defRPr sz="1400">
                <a:latin typeface="Century Gothic" panose="020B0502020202020204" pitchFamily="34" charset="0"/>
              </a:defRPr>
            </a:lvl2pPr>
            <a:lvl3pPr>
              <a:lnSpc>
                <a:spcPct val="150000"/>
              </a:lnSpc>
              <a:defRPr sz="1200">
                <a:latin typeface="Century Gothic" panose="020B0502020202020204" pitchFamily="34" charset="0"/>
              </a:defRPr>
            </a:lvl3pPr>
            <a:lvl4pPr>
              <a:lnSpc>
                <a:spcPct val="150000"/>
              </a:lnSpc>
              <a:defRPr sz="1100">
                <a:latin typeface="Century Gothic" panose="020B0502020202020204" pitchFamily="34" charset="0"/>
              </a:defRPr>
            </a:lvl4pPr>
            <a:lvl5pPr>
              <a:lnSpc>
                <a:spcPct val="150000"/>
              </a:lnSpc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083740"/>
            <a:ext cx="5181600" cy="5288485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 lang="tr-TR" sz="1600" dirty="0" smtClean="0">
                <a:latin typeface="Century Gothic" panose="020B0502020202020204" pitchFamily="34" charset="0"/>
              </a:defRPr>
            </a:lvl1pPr>
            <a:lvl2pPr>
              <a:lnSpc>
                <a:spcPct val="150000"/>
              </a:lnSpc>
              <a:defRPr lang="tr-TR" sz="1400" dirty="0" smtClean="0">
                <a:latin typeface="Century Gothic" panose="020B0502020202020204" pitchFamily="34" charset="0"/>
              </a:defRPr>
            </a:lvl2pPr>
            <a:lvl3pPr>
              <a:lnSpc>
                <a:spcPct val="150000"/>
              </a:lnSpc>
              <a:defRPr lang="tr-TR" sz="1200" dirty="0" smtClean="0">
                <a:latin typeface="Century Gothic" panose="020B0502020202020204" pitchFamily="34" charset="0"/>
              </a:defRPr>
            </a:lvl3pPr>
            <a:lvl4pPr>
              <a:lnSpc>
                <a:spcPct val="150000"/>
              </a:lnSpc>
              <a:defRPr lang="tr-TR" sz="1100" dirty="0" smtClean="0">
                <a:latin typeface="Century Gothic" panose="020B0502020202020204" pitchFamily="34" charset="0"/>
              </a:defRPr>
            </a:lvl4pPr>
            <a:lvl5pPr>
              <a:lnSpc>
                <a:spcPct val="150000"/>
              </a:lnSpc>
              <a:defRPr lang="tr-TR" sz="1050" dirty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dirty="0"/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tr-TR" dirty="0"/>
          </a:p>
        </p:txBody>
      </p:sp>
      <p:sp>
        <p:nvSpPr>
          <p:cNvPr id="9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0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044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tr-TR" dirty="0"/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420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İçer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361780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defRPr lang="tr-TR" sz="1600" smtClean="0">
                <a:latin typeface="Century Gothic" panose="020B0502020202020204" pitchFamily="34" charset="0"/>
              </a:defRPr>
            </a:lvl1pPr>
            <a:lvl2pPr>
              <a:lnSpc>
                <a:spcPct val="150000"/>
              </a:lnSpc>
              <a:defRPr lang="tr-TR" sz="1400" smtClean="0">
                <a:latin typeface="Century Gothic" panose="020B0502020202020204" pitchFamily="34" charset="0"/>
              </a:defRPr>
            </a:lvl2pPr>
            <a:lvl3pPr>
              <a:lnSpc>
                <a:spcPct val="150000"/>
              </a:lnSpc>
              <a:defRPr lang="tr-TR" sz="1200" smtClean="0">
                <a:latin typeface="Century Gothic" panose="020B0502020202020204" pitchFamily="34" charset="0"/>
              </a:defRPr>
            </a:lvl3pPr>
            <a:lvl4pPr>
              <a:lnSpc>
                <a:spcPct val="150000"/>
              </a:lnSpc>
              <a:defRPr lang="tr-TR" sz="1100" smtClean="0">
                <a:latin typeface="Century Gothic" panose="020B0502020202020204" pitchFamily="34" charset="0"/>
              </a:defRPr>
            </a:lvl4pPr>
            <a:lvl5pPr>
              <a:lnSpc>
                <a:spcPct val="150000"/>
              </a:lnSpc>
              <a:defRPr lang="tr-TR"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987424"/>
            <a:ext cx="3932237" cy="5370513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tr-TR" dirty="0"/>
          </a:p>
        </p:txBody>
      </p:sp>
      <p:sp>
        <p:nvSpPr>
          <p:cNvPr id="10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6520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lı Re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7717134" y="987424"/>
            <a:ext cx="3959050" cy="5370513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987424"/>
            <a:ext cx="6656282" cy="5370513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0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tr-TR" dirty="0"/>
          </a:p>
        </p:txBody>
      </p:sp>
      <p:sp>
        <p:nvSpPr>
          <p:cNvPr id="7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736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Dikey Met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1125414"/>
            <a:ext cx="10515600" cy="5218235"/>
          </a:xfrm>
        </p:spPr>
        <p:txBody>
          <a:bodyPr vert="eaVert"/>
          <a:lstStyle>
            <a:lvl1pPr>
              <a:lnSpc>
                <a:spcPct val="150000"/>
              </a:lnSpc>
              <a:defRPr sz="1600">
                <a:latin typeface="Century Gothic" panose="020B0502020202020204" pitchFamily="34" charset="0"/>
              </a:defRPr>
            </a:lvl1pPr>
            <a:lvl2pPr>
              <a:lnSpc>
                <a:spcPct val="150000"/>
              </a:lnSpc>
              <a:defRPr sz="1400">
                <a:latin typeface="Century Gothic" panose="020B0502020202020204" pitchFamily="34" charset="0"/>
              </a:defRPr>
            </a:lvl2pPr>
            <a:lvl3pPr>
              <a:lnSpc>
                <a:spcPct val="150000"/>
              </a:lnSpc>
              <a:defRPr sz="1200">
                <a:latin typeface="Century Gothic" panose="020B0502020202020204" pitchFamily="34" charset="0"/>
              </a:defRPr>
            </a:lvl3pPr>
            <a:lvl4pPr>
              <a:lnSpc>
                <a:spcPct val="150000"/>
              </a:lnSpc>
              <a:defRPr sz="1100">
                <a:latin typeface="Century Gothic" panose="020B0502020202020204" pitchFamily="34" charset="0"/>
              </a:defRPr>
            </a:lvl4pPr>
            <a:lvl5pPr>
              <a:lnSpc>
                <a:spcPct val="150000"/>
              </a:lnSpc>
              <a:defRPr sz="105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dirty="0"/>
          </a:p>
        </p:txBody>
      </p:sp>
      <p:sp>
        <p:nvSpPr>
          <p:cNvPr id="8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tr-TR"/>
              <a:t>Asıl başlık stili için tıklatın</a:t>
            </a:r>
            <a:endParaRPr lang="tr-TR" dirty="0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38199" y="6600825"/>
            <a:ext cx="8863013" cy="257175"/>
          </a:xfrm>
        </p:spPr>
        <p:txBody>
          <a:bodyPr/>
          <a:lstStyle>
            <a:lvl1pPr algn="l">
              <a:defRPr>
                <a:latin typeface="Century Gothic" panose="020B0502020202020204" pitchFamily="34" charset="0"/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358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DB3B194-F800-47E6-BD5B-616435BD13D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151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6" r:id="rId3"/>
    <p:sldLayoutId id="2147483688" r:id="rId4"/>
    <p:sldLayoutId id="2147483689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87" r:id="rId11"/>
    <p:sldLayoutId id="214748369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83D6E-CC2D-4798-B4C4-7716A90A531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26.06.2024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59DA-A4DC-4DC2-99B2-2CD74B7B760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5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mailto:erkancakir1@yahoo.com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9.jpe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mailto:erkancakir1@yahoo.com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1</a:t>
            </a:fld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453805" y="182881"/>
            <a:ext cx="9591989" cy="904352"/>
          </a:xfrm>
        </p:spPr>
        <p:txBody>
          <a:bodyPr/>
          <a:lstStyle/>
          <a:p>
            <a:r>
              <a:rPr lang="tr-TR" dirty="0"/>
              <a:t>Çocukluk çağı tüberkülozu tanı tedavi ve izlemi</a:t>
            </a:r>
            <a:br>
              <a:rPr lang="tr-TR" dirty="0"/>
            </a:br>
            <a:endParaRPr lang="tr-TR" dirty="0"/>
          </a:p>
        </p:txBody>
      </p:sp>
      <p:sp>
        <p:nvSpPr>
          <p:cNvPr id="4" name="Alt Başlık 2"/>
          <p:cNvSpPr txBox="1">
            <a:spLocks/>
          </p:cNvSpPr>
          <p:nvPr/>
        </p:nvSpPr>
        <p:spPr>
          <a:xfrm>
            <a:off x="2248777" y="2394856"/>
            <a:ext cx="9144000" cy="1451087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400" dirty="0" smtClean="0"/>
              <a:t>Prof. Dr. Erkan ÇAKIR</a:t>
            </a:r>
          </a:p>
          <a:p>
            <a:pPr marL="0" indent="0" algn="ctr">
              <a:buNone/>
            </a:pPr>
            <a:r>
              <a:rPr lang="tr-TR" sz="2400" dirty="0" smtClean="0"/>
              <a:t>İstinye Üniversitesi Tıp Fakültesi/ Liv </a:t>
            </a:r>
            <a:r>
              <a:rPr lang="tr-TR" sz="2400" dirty="0" err="1" smtClean="0"/>
              <a:t>Hospital</a:t>
            </a:r>
            <a:endParaRPr lang="tr-TR" sz="2400" dirty="0" smtClean="0"/>
          </a:p>
          <a:p>
            <a:pPr marL="0" indent="0" algn="ctr">
              <a:buNone/>
            </a:pPr>
            <a:r>
              <a:rPr lang="tr-TR" sz="2400" dirty="0" smtClean="0"/>
              <a:t>Çocuk Göğüs Hastalıkları BD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283" y="5616510"/>
            <a:ext cx="3809716" cy="120391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87335"/>
            <a:ext cx="2472811" cy="1925701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981335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8" y="404814"/>
            <a:ext cx="3601020" cy="1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2420888"/>
            <a:ext cx="5472608" cy="39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43363" y="516227"/>
            <a:ext cx="8592127" cy="1082675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3200" dirty="0" err="1" smtClean="0">
                <a:latin typeface="+mn-lt"/>
              </a:rPr>
              <a:t>Hepatotoksik</a:t>
            </a:r>
            <a:r>
              <a:rPr lang="tr-TR" sz="3200" dirty="0" smtClean="0">
                <a:latin typeface="+mn-lt"/>
              </a:rPr>
              <a:t> olmayan tedavi rejimi yeni öneri</a:t>
            </a:r>
            <a:endParaRPr lang="tr-TR" sz="3200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49763" y="2148897"/>
            <a:ext cx="5969001" cy="4351338"/>
          </a:xfrm>
        </p:spPr>
        <p:txBody>
          <a:bodyPr/>
          <a:lstStyle/>
          <a:p>
            <a:r>
              <a:rPr lang="tr-TR" dirty="0" err="1" smtClean="0"/>
              <a:t>Etambutol</a:t>
            </a:r>
            <a:endParaRPr lang="tr-TR" dirty="0" smtClean="0"/>
          </a:p>
          <a:p>
            <a:r>
              <a:rPr lang="tr-TR" dirty="0" err="1" smtClean="0"/>
              <a:t>Sikloserin</a:t>
            </a:r>
            <a:endParaRPr lang="tr-TR" dirty="0" smtClean="0"/>
          </a:p>
          <a:p>
            <a:r>
              <a:rPr lang="tr-TR" dirty="0" err="1" smtClean="0"/>
              <a:t>Moksifloksasin</a:t>
            </a:r>
            <a:endParaRPr lang="tr-TR" dirty="0"/>
          </a:p>
          <a:p>
            <a:r>
              <a:rPr lang="tr-TR" dirty="0" err="1"/>
              <a:t>Linezolid</a:t>
            </a:r>
            <a:r>
              <a:rPr lang="tr-TR" dirty="0"/>
              <a:t> </a:t>
            </a:r>
            <a:r>
              <a:rPr lang="tr-TR" dirty="0" smtClean="0"/>
              <a:t>(streptomisin yerine)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15" y="212438"/>
            <a:ext cx="1199654" cy="16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9089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5218" t="8522" r="4766" b="11648"/>
          <a:stretch/>
        </p:blipFill>
        <p:spPr>
          <a:xfrm>
            <a:off x="1413163" y="937820"/>
            <a:ext cx="7807037" cy="468255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561" y="248062"/>
            <a:ext cx="3355021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tr-TR" sz="2800" dirty="0" smtClean="0">
                <a:solidFill>
                  <a:prstClr val="black"/>
                </a:solidFill>
              </a:rPr>
              <a:t>Yaygın ilaç yan etkileri</a:t>
            </a:r>
            <a:endParaRPr lang="tr-TR" sz="2800" dirty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173520" y="1908630"/>
            <a:ext cx="1643743" cy="57694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244437" y="5786915"/>
            <a:ext cx="6987875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prstClr val="black"/>
                </a:solidFill>
              </a:rPr>
              <a:t>Dermatolojik problemlerde sistemik </a:t>
            </a:r>
            <a:r>
              <a:rPr lang="tr-TR" sz="2000" dirty="0" err="1" smtClean="0">
                <a:solidFill>
                  <a:prstClr val="black"/>
                </a:solidFill>
              </a:rPr>
              <a:t>steroit</a:t>
            </a:r>
            <a:r>
              <a:rPr lang="tr-TR" sz="2000" dirty="0" smtClean="0">
                <a:solidFill>
                  <a:prstClr val="black"/>
                </a:solidFill>
              </a:rPr>
              <a:t> kullanımı önerilmekte</a:t>
            </a:r>
            <a:endParaRPr lang="tr-T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0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695696" y="1053865"/>
            <a:ext cx="11176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2. Haftada/ 4. Haftada/ 8. Haftada/ Tedavi tamamlanana kadar 2 ayda bir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TB ilişkili semptomları sorgula/İlaç yan etkilerini sorgula/Tartı alımını kontrol 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</a:rPr>
              <a:t>Başlangıçta mikrobiyolojik gösterim negatif ise ve klinik radyolojik iyileşme varsa tekrar mikrobiyolojik örneklemeye ihtiyaç </a:t>
            </a:r>
            <a:r>
              <a:rPr lang="tr-TR" dirty="0" smtClean="0">
                <a:solidFill>
                  <a:prstClr val="black"/>
                </a:solidFill>
              </a:rPr>
              <a:t>yok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</a:rPr>
              <a:t>Tedavi başlangıcında mikrobiyolojik pozitiflik varsa tedavinin 2. ayında ve tedavi bitiminde kontrol mikrobiyoloji al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2. ayda negatif mikrobiyoloji varsa ve 6. ayında örnek veremediyse klinik radyolojik iyi ise örnek olmadan tedavi sonlandırılabilir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Küçük çocuklar yayma negatif hafif </a:t>
            </a:r>
            <a:r>
              <a:rPr lang="tr-TR" dirty="0" err="1" smtClean="0">
                <a:solidFill>
                  <a:prstClr val="black"/>
                </a:solidFill>
              </a:rPr>
              <a:t>tb</a:t>
            </a:r>
            <a:r>
              <a:rPr lang="tr-TR" dirty="0" smtClean="0">
                <a:solidFill>
                  <a:prstClr val="black"/>
                </a:solidFill>
              </a:rPr>
              <a:t> formlarında tedaviye uyum şartıyla okula döner, maske takmalarına gerek yoktur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</a:rPr>
              <a:t>Büyük çocuklar ve </a:t>
            </a:r>
            <a:r>
              <a:rPr lang="tr-TR" dirty="0" err="1" smtClean="0">
                <a:solidFill>
                  <a:srgbClr val="FF0000"/>
                </a:solidFill>
              </a:rPr>
              <a:t>adolesanlar</a:t>
            </a:r>
            <a:r>
              <a:rPr lang="tr-TR" dirty="0" smtClean="0">
                <a:solidFill>
                  <a:srgbClr val="FF0000"/>
                </a:solidFill>
              </a:rPr>
              <a:t> ve başlangıçta yayma pozitif küçük çocuklar da tedaviye uyum var ve klinik cevap varsa  </a:t>
            </a:r>
            <a:r>
              <a:rPr lang="tr-TR" dirty="0">
                <a:solidFill>
                  <a:srgbClr val="FF0000"/>
                </a:solidFill>
              </a:rPr>
              <a:t>2 hafta </a:t>
            </a:r>
            <a:r>
              <a:rPr lang="tr-TR" dirty="0" smtClean="0">
                <a:solidFill>
                  <a:srgbClr val="FF0000"/>
                </a:solidFill>
              </a:rPr>
              <a:t>sonra okula döner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58091" y="154148"/>
            <a:ext cx="3356496" cy="547714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200" dirty="0">
                <a:solidFill>
                  <a:prstClr val="black"/>
                </a:solidFill>
              </a:rPr>
              <a:t>Takip- kontrol/ yeni öneriler</a:t>
            </a:r>
          </a:p>
        </p:txBody>
      </p:sp>
    </p:spTree>
    <p:extLst>
      <p:ext uri="{BB962C8B-B14F-4D97-AF65-F5344CB8AC3E}">
        <p14:creationId xmlns:p14="http://schemas.microsoft.com/office/powerpoint/2010/main" val="149738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t="21499" r="5875" b="5265"/>
          <a:stretch/>
        </p:blipFill>
        <p:spPr>
          <a:xfrm>
            <a:off x="6557819" y="1708728"/>
            <a:ext cx="4393660" cy="456276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69456" y="1551587"/>
            <a:ext cx="50615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dirty="0" smtClean="0">
                <a:solidFill>
                  <a:prstClr val="black"/>
                </a:solidFill>
              </a:rPr>
              <a:t>Tedavi bitimi sonrası takip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</a:rPr>
              <a:t>6 aylık tedavilerde tedavi bitiminden sonra rutin kontrollere gerek yoktur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prstClr val="black"/>
                </a:solidFill>
              </a:rPr>
              <a:t>4 aylık kısa tedavilerde 6. ayda hastayı görmek gereklidir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İlaç duyarlı TB hastalarında TB bulguları ve şikayetleri tekrar oluşursa başvuru gereklidir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6557819" y="1182255"/>
            <a:ext cx="4220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</a:rPr>
              <a:t>Tedaviye ara verme ya da tamamlayamama</a:t>
            </a:r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912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6C8E7C2-3495-4EEE-B4A4-AD01BBE5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Yeni olguda idame tedaviye geçiş/mevcut SB rehber önerisi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5FCD736-8916-4FD4-B6DE-6E3BFBAC9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69" y="1482265"/>
            <a:ext cx="9718974" cy="370791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B5119C28-93B5-41EC-A1CC-4344D2F5F96B}"/>
              </a:ext>
            </a:extLst>
          </p:cNvPr>
          <p:cNvSpPr txBox="1"/>
          <p:nvPr/>
        </p:nvSpPr>
        <p:spPr>
          <a:xfrm>
            <a:off x="1579528" y="5267355"/>
            <a:ext cx="9032943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prstClr val="black"/>
                </a:solidFill>
              </a:rPr>
              <a:t>Başlangıçta yayma negatif çocuk hastalarda iki seçenek</a:t>
            </a:r>
          </a:p>
          <a:p>
            <a:r>
              <a:rPr lang="tr-TR" sz="2000" dirty="0">
                <a:solidFill>
                  <a:prstClr val="black"/>
                </a:solidFill>
              </a:rPr>
              <a:t>2. Ay sonunda tekrar yayma bak, negatif ise idameye geç</a:t>
            </a:r>
          </a:p>
          <a:p>
            <a:r>
              <a:rPr lang="tr-TR" sz="2000" dirty="0">
                <a:solidFill>
                  <a:prstClr val="black"/>
                </a:solidFill>
              </a:rPr>
              <a:t>2. Ay sonunda klinik ve radyolojik duruma göre idame tedaviye geç </a:t>
            </a:r>
          </a:p>
          <a:p>
            <a:r>
              <a:rPr lang="tr-TR" sz="2000" dirty="0">
                <a:solidFill>
                  <a:prstClr val="black"/>
                </a:solidFill>
              </a:rPr>
              <a:t>(Balgam çıkartamayanlarda AMS ya da BAL örneklemesi zorluğundan dolayı)</a:t>
            </a:r>
          </a:p>
        </p:txBody>
      </p:sp>
    </p:spTree>
    <p:extLst>
      <p:ext uri="{BB962C8B-B14F-4D97-AF65-F5344CB8AC3E}">
        <p14:creationId xmlns:p14="http://schemas.microsoft.com/office/powerpoint/2010/main" val="25317102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27" y="594389"/>
            <a:ext cx="4498759" cy="146903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69927" y="5542018"/>
            <a:ext cx="10134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Aung</a:t>
            </a:r>
            <a:r>
              <a:rPr lang="tr-TR" dirty="0" smtClean="0">
                <a:solidFill>
                  <a:prstClr val="black"/>
                </a:solidFill>
              </a:rPr>
              <a:t> KJM, </a:t>
            </a:r>
            <a:r>
              <a:rPr lang="tr-TR" dirty="0" err="1" smtClean="0">
                <a:solidFill>
                  <a:prstClr val="black"/>
                </a:solidFill>
              </a:rPr>
              <a:t>Declercq</a:t>
            </a:r>
            <a:r>
              <a:rPr lang="tr-TR" dirty="0" smtClean="0">
                <a:solidFill>
                  <a:prstClr val="black"/>
                </a:solidFill>
              </a:rPr>
              <a:t> E, Ali </a:t>
            </a:r>
            <a:r>
              <a:rPr lang="tr-TR" dirty="0" err="1" smtClean="0">
                <a:solidFill>
                  <a:prstClr val="black"/>
                </a:solidFill>
              </a:rPr>
              <a:t>MdA</a:t>
            </a:r>
            <a:r>
              <a:rPr lang="tr-TR" dirty="0" smtClean="0">
                <a:solidFill>
                  <a:prstClr val="black"/>
                </a:solidFill>
              </a:rPr>
              <a:t>, </a:t>
            </a:r>
            <a:r>
              <a:rPr lang="tr-TR" dirty="0" err="1" smtClean="0">
                <a:solidFill>
                  <a:prstClr val="black"/>
                </a:solidFill>
              </a:rPr>
              <a:t>Naha</a:t>
            </a:r>
            <a:r>
              <a:rPr lang="tr-TR" dirty="0" smtClean="0">
                <a:solidFill>
                  <a:prstClr val="black"/>
                </a:solidFill>
              </a:rPr>
              <a:t> S, </a:t>
            </a:r>
            <a:r>
              <a:rPr lang="tr-TR" dirty="0" err="1" smtClean="0">
                <a:solidFill>
                  <a:prstClr val="black"/>
                </a:solidFill>
              </a:rPr>
              <a:t>Datta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Roy</a:t>
            </a:r>
            <a:r>
              <a:rPr lang="tr-TR" dirty="0" smtClean="0">
                <a:solidFill>
                  <a:prstClr val="black"/>
                </a:solidFill>
              </a:rPr>
              <a:t> SC, </a:t>
            </a:r>
            <a:r>
              <a:rPr lang="tr-TR" dirty="0" err="1" smtClean="0">
                <a:solidFill>
                  <a:prstClr val="black"/>
                </a:solidFill>
              </a:rPr>
              <a:t>Taled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NMdA</a:t>
            </a:r>
            <a:r>
              <a:rPr lang="tr-TR" dirty="0" smtClean="0">
                <a:solidFill>
                  <a:prstClr val="black"/>
                </a:solidFill>
              </a:rPr>
              <a:t> et al. </a:t>
            </a:r>
            <a:r>
              <a:rPr lang="tr-TR" dirty="0" err="1" smtClean="0">
                <a:solidFill>
                  <a:prstClr val="black"/>
                </a:solidFill>
              </a:rPr>
              <a:t>Extension</a:t>
            </a:r>
            <a:r>
              <a:rPr lang="tr-TR" dirty="0" smtClean="0">
                <a:solidFill>
                  <a:prstClr val="black"/>
                </a:solidFill>
              </a:rPr>
              <a:t> of </a:t>
            </a:r>
            <a:r>
              <a:rPr lang="tr-TR" dirty="0" err="1" smtClean="0">
                <a:solidFill>
                  <a:prstClr val="black"/>
                </a:solidFill>
              </a:rPr>
              <a:t>the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intensive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phase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reduces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relapse</a:t>
            </a:r>
            <a:r>
              <a:rPr lang="tr-TR" dirty="0" smtClean="0">
                <a:solidFill>
                  <a:prstClr val="black"/>
                </a:solidFill>
              </a:rPr>
              <a:t> but not </a:t>
            </a:r>
            <a:r>
              <a:rPr lang="tr-TR" dirty="0" err="1" smtClean="0">
                <a:solidFill>
                  <a:prstClr val="black"/>
                </a:solidFill>
              </a:rPr>
              <a:t>failure</a:t>
            </a:r>
            <a:r>
              <a:rPr lang="tr-TR" dirty="0" smtClean="0">
                <a:solidFill>
                  <a:prstClr val="black"/>
                </a:solidFill>
              </a:rPr>
              <a:t> in a </a:t>
            </a:r>
            <a:r>
              <a:rPr lang="tr-TR" dirty="0" err="1" smtClean="0">
                <a:solidFill>
                  <a:prstClr val="black"/>
                </a:solidFill>
              </a:rPr>
              <a:t>regimen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with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rifampicin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throughout</a:t>
            </a:r>
            <a:r>
              <a:rPr lang="tr-TR" dirty="0" smtClean="0">
                <a:solidFill>
                  <a:prstClr val="black"/>
                </a:solidFill>
              </a:rPr>
              <a:t>. </a:t>
            </a:r>
            <a:r>
              <a:rPr lang="tr-TR" dirty="0" err="1" smtClean="0">
                <a:solidFill>
                  <a:prstClr val="black"/>
                </a:solidFill>
              </a:rPr>
              <a:t>Int</a:t>
            </a:r>
            <a:r>
              <a:rPr lang="tr-TR" dirty="0" smtClean="0">
                <a:solidFill>
                  <a:prstClr val="black"/>
                </a:solidFill>
              </a:rPr>
              <a:t> J </a:t>
            </a:r>
            <a:r>
              <a:rPr lang="tr-TR" dirty="0" err="1" smtClean="0">
                <a:solidFill>
                  <a:prstClr val="black"/>
                </a:solidFill>
              </a:rPr>
              <a:t>Tuberc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Lung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Dis</a:t>
            </a:r>
            <a:r>
              <a:rPr lang="tr-TR" dirty="0" smtClean="0">
                <a:solidFill>
                  <a:prstClr val="black"/>
                </a:solidFill>
              </a:rPr>
              <a:t>. 2012;16(4):455–61. doi:10.5588/ijtld.11.0216. 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251857" y="3233642"/>
            <a:ext cx="9383486" cy="1446550"/>
          </a:xfrm>
          <a:prstGeom prst="rect">
            <a:avLst/>
          </a:prstGeom>
          <a:solidFill>
            <a:srgbClr val="FFF2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dirty="0" smtClean="0">
                <a:solidFill>
                  <a:prstClr val="black"/>
                </a:solidFill>
              </a:rPr>
              <a:t>Yeni olgu </a:t>
            </a:r>
            <a:r>
              <a:rPr lang="tr-TR" sz="2200" dirty="0" err="1" smtClean="0">
                <a:solidFill>
                  <a:prstClr val="black"/>
                </a:solidFill>
              </a:rPr>
              <a:t>pulmoner</a:t>
            </a:r>
            <a:r>
              <a:rPr lang="tr-TR" sz="2200" dirty="0" smtClean="0">
                <a:solidFill>
                  <a:prstClr val="black"/>
                </a:solidFill>
              </a:rPr>
              <a:t> TB’de </a:t>
            </a:r>
            <a:r>
              <a:rPr lang="tr-TR" sz="2200" dirty="0" err="1" smtClean="0">
                <a:solidFill>
                  <a:prstClr val="black"/>
                </a:solidFill>
              </a:rPr>
              <a:t>rifampisinin</a:t>
            </a:r>
            <a:r>
              <a:rPr lang="tr-TR" sz="2200" dirty="0" smtClean="0">
                <a:solidFill>
                  <a:prstClr val="black"/>
                </a:solidFill>
              </a:rPr>
              <a:t> tam tedavi boyunca kullanıldığı rejimlerde, yoğun fazın bitiminde (2 . Ay sonu) yayma pozitif bulunsa da başlangıç fazı uzatılmadan idame fazına geçiş önerilir (?klinik iyileşme ve radyolojik ağırlıktan bahsedilmemiş!)</a:t>
            </a:r>
            <a:endParaRPr lang="tr-TR" sz="2200" dirty="0">
              <a:solidFill>
                <a:prstClr val="black"/>
              </a:solidFill>
            </a:endParaRP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xmlns="" id="{66C8E7C2-3495-4EEE-B4A4-AD01BBE5FA1E}"/>
              </a:ext>
            </a:extLst>
          </p:cNvPr>
          <p:cNvSpPr txBox="1">
            <a:spLocks/>
          </p:cNvSpPr>
          <p:nvPr/>
        </p:nvSpPr>
        <p:spPr>
          <a:xfrm>
            <a:off x="1981201" y="2235954"/>
            <a:ext cx="7924799" cy="653267"/>
          </a:xfrm>
          <a:prstGeom prst="rect">
            <a:avLst/>
          </a:prstGeom>
          <a:solidFill>
            <a:srgbClr val="FFC0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solidFill>
                  <a:prstClr val="black"/>
                </a:solidFill>
              </a:rPr>
              <a:t>Yeni olguda idame tedaviye geçiş/yeni öneri</a:t>
            </a:r>
            <a:endParaRPr lang="tr-TR" sz="3200" dirty="0">
              <a:solidFill>
                <a:prstClr val="black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295" y="124019"/>
            <a:ext cx="1484995" cy="20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725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3934691" y="2078181"/>
            <a:ext cx="62562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Tüberküloz menenjit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Tüberküloz </a:t>
            </a:r>
            <a:r>
              <a:rPr lang="tr-TR" dirty="0" err="1" smtClean="0">
                <a:solidFill>
                  <a:prstClr val="black"/>
                </a:solidFill>
              </a:rPr>
              <a:t>perikardit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>
                <a:solidFill>
                  <a:prstClr val="black"/>
                </a:solidFill>
              </a:rPr>
              <a:t>(</a:t>
            </a:r>
            <a:r>
              <a:rPr lang="tr-TR" dirty="0" smtClean="0">
                <a:solidFill>
                  <a:prstClr val="black"/>
                </a:solidFill>
              </a:rPr>
              <a:t>derece belirtilmemiş)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Komplike hava yolu basısına neden olan LAP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FF0000"/>
                </a:solidFill>
              </a:rPr>
              <a:t>Hipoksi</a:t>
            </a:r>
            <a:r>
              <a:rPr lang="tr-TR" dirty="0" smtClean="0">
                <a:solidFill>
                  <a:srgbClr val="FF0000"/>
                </a:solidFill>
              </a:rPr>
              <a:t> ile giden </a:t>
            </a:r>
            <a:r>
              <a:rPr lang="tr-TR" dirty="0" err="1" smtClean="0">
                <a:solidFill>
                  <a:srgbClr val="FF0000"/>
                </a:solidFill>
              </a:rPr>
              <a:t>miliyer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Tb</a:t>
            </a:r>
            <a:r>
              <a:rPr lang="tr-TR" dirty="0" smtClean="0">
                <a:solidFill>
                  <a:srgbClr val="FF0000"/>
                </a:solidFill>
              </a:rPr>
              <a:t> belirtilmemiş !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prstClr val="black"/>
                </a:solidFill>
              </a:rPr>
              <a:t>2 mg/kg </a:t>
            </a:r>
            <a:r>
              <a:rPr lang="tr-TR" dirty="0" err="1" smtClean="0">
                <a:solidFill>
                  <a:prstClr val="black"/>
                </a:solidFill>
              </a:rPr>
              <a:t>metilprednizolon</a:t>
            </a:r>
            <a:r>
              <a:rPr lang="tr-TR" dirty="0" smtClean="0">
                <a:solidFill>
                  <a:prstClr val="black"/>
                </a:solidFill>
              </a:rPr>
              <a:t> 1 ay, 2. ayda azaltılarak sonlandırılır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prstClr val="black"/>
                </a:solidFill>
              </a:rPr>
              <a:t>Alternatif </a:t>
            </a:r>
            <a:r>
              <a:rPr lang="tr-TR" dirty="0" err="1" smtClean="0">
                <a:solidFill>
                  <a:prstClr val="black"/>
                </a:solidFill>
              </a:rPr>
              <a:t>deksametazon</a:t>
            </a:r>
            <a:r>
              <a:rPr lang="tr-TR" dirty="0" smtClean="0">
                <a:solidFill>
                  <a:prstClr val="black"/>
                </a:solidFill>
              </a:rPr>
              <a:t> 0.3-0.6 mg/kg  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9" y="119698"/>
            <a:ext cx="2032734" cy="2864022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3934691" y="775097"/>
            <a:ext cx="5246564" cy="93936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tr-TR" sz="3200" dirty="0" err="1">
                <a:solidFill>
                  <a:prstClr val="black"/>
                </a:solidFill>
              </a:rPr>
              <a:t>Steroid</a:t>
            </a:r>
            <a:r>
              <a:rPr lang="tr-TR" sz="3200" dirty="0">
                <a:solidFill>
                  <a:prstClr val="black"/>
                </a:solidFill>
              </a:rPr>
              <a:t> kullanımı/yeni öneriler</a:t>
            </a:r>
          </a:p>
        </p:txBody>
      </p:sp>
    </p:spTree>
    <p:extLst>
      <p:ext uri="{BB962C8B-B14F-4D97-AF65-F5344CB8AC3E}">
        <p14:creationId xmlns:p14="http://schemas.microsoft.com/office/powerpoint/2010/main" val="210085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5DD1391D-2BAE-4415-A569-C101F8B0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455" y="465280"/>
            <a:ext cx="8621655" cy="5038725"/>
          </a:xfrm>
          <a:prstGeom prst="rect">
            <a:avLst/>
          </a:prstGeom>
        </p:spPr>
      </p:pic>
      <p:pic>
        <p:nvPicPr>
          <p:cNvPr id="6" name="İçerik Yer Tutucusu 6">
            <a:extLst>
              <a:ext uri="{FF2B5EF4-FFF2-40B4-BE49-F238E27FC236}">
                <a16:creationId xmlns:a16="http://schemas.microsoft.com/office/drawing/2014/main" xmlns="" id="{1E982242-C071-48FE-8D94-A79B77958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11" y="1161760"/>
            <a:ext cx="1838179" cy="2608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ikdörtgen 1"/>
          <p:cNvSpPr/>
          <p:nvPr/>
        </p:nvSpPr>
        <p:spPr>
          <a:xfrm>
            <a:off x="2161681" y="5716442"/>
            <a:ext cx="9411483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tr-TR" sz="2000" dirty="0" err="1" smtClean="0">
                <a:solidFill>
                  <a:srgbClr val="000000"/>
                </a:solidFill>
                <a:latin typeface="Segoe UI Light" panose="020B0502040204020203" pitchFamily="34" charset="0"/>
              </a:rPr>
              <a:t>Rifampisin</a:t>
            </a:r>
            <a:r>
              <a:rPr lang="tr-TR" sz="20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 duyarlı, İNH dirençli vakalarda 6 aylık </a:t>
            </a:r>
            <a:r>
              <a:rPr lang="tr-TR" sz="2000" dirty="0" err="1" smtClean="0">
                <a:solidFill>
                  <a:srgbClr val="000000"/>
                </a:solidFill>
                <a:latin typeface="Segoe UI Light" panose="020B0502040204020203" pitchFamily="34" charset="0"/>
              </a:rPr>
              <a:t>RZE+levofloksasin</a:t>
            </a:r>
            <a:r>
              <a:rPr lang="tr-TR" sz="2000" dirty="0" smtClean="0">
                <a:solidFill>
                  <a:srgbClr val="000000"/>
                </a:solidFill>
                <a:latin typeface="Segoe UI Light" panose="020B0502040204020203" pitchFamily="34" charset="0"/>
              </a:rPr>
              <a:t> tedavisi yeni öneri</a:t>
            </a:r>
          </a:p>
        </p:txBody>
      </p:sp>
    </p:spTree>
    <p:extLst>
      <p:ext uri="{BB962C8B-B14F-4D97-AF65-F5344CB8AC3E}">
        <p14:creationId xmlns:p14="http://schemas.microsoft.com/office/powerpoint/2010/main" val="68740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4D877-5A4B-4AA0-8967-10FEB7A4B4A8}" type="slidenum">
              <a:rPr lang="tr-TR" smtClean="0"/>
              <a:pPr>
                <a:defRPr/>
              </a:pPr>
              <a:t>108</a:t>
            </a:fld>
            <a:endParaRPr lang="tr-TR"/>
          </a:p>
        </p:txBody>
      </p:sp>
      <p:sp>
        <p:nvSpPr>
          <p:cNvPr id="3" name="Alt Başlık 2"/>
          <p:cNvSpPr txBox="1">
            <a:spLocks/>
          </p:cNvSpPr>
          <p:nvPr/>
        </p:nvSpPr>
        <p:spPr>
          <a:xfrm>
            <a:off x="2410940" y="2650480"/>
            <a:ext cx="6541471" cy="1423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000" dirty="0" smtClean="0">
                <a:hlinkClick r:id="rId2"/>
              </a:rPr>
              <a:t>erkancakir1@yahoo.com</a:t>
            </a:r>
            <a:endParaRPr lang="tr-TR" sz="2000" dirty="0" smtClean="0"/>
          </a:p>
          <a:p>
            <a:pPr marL="0" indent="0" algn="ctr">
              <a:buNone/>
            </a:pPr>
            <a:r>
              <a:rPr lang="tr-TR" sz="2000" dirty="0" smtClean="0"/>
              <a:t>5323634577</a:t>
            </a:r>
          </a:p>
          <a:p>
            <a:pPr marL="0" indent="0" algn="ctr">
              <a:buNone/>
            </a:pPr>
            <a:r>
              <a:rPr lang="tr-TR" sz="2000" dirty="0" err="1" smtClean="0"/>
              <a:t>İnstagram</a:t>
            </a:r>
            <a:r>
              <a:rPr lang="tr-TR" sz="2000" dirty="0" smtClean="0"/>
              <a:t>: </a:t>
            </a:r>
            <a:r>
              <a:rPr lang="tr-TR" sz="2000" dirty="0" err="1" smtClean="0"/>
              <a:t>prof.dr.erkancakir</a:t>
            </a:r>
            <a:endParaRPr lang="tr-TR" sz="2000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346" y="4974286"/>
            <a:ext cx="3809716" cy="120391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3" y="4252502"/>
            <a:ext cx="2472811" cy="1925701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223658" y="1276631"/>
            <a:ext cx="2759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TEŞEKKÜRLER</a:t>
            </a:r>
            <a:endParaRPr lang="tr-TR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31212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276225" y="276225"/>
            <a:ext cx="1175315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tr-TR" sz="2400" dirty="0" err="1" smtClean="0">
                <a:solidFill>
                  <a:prstClr val="black"/>
                </a:solidFill>
              </a:rPr>
              <a:t>Rifampisine</a:t>
            </a:r>
            <a:r>
              <a:rPr lang="tr-TR" sz="2400" dirty="0" smtClean="0">
                <a:solidFill>
                  <a:prstClr val="black"/>
                </a:solidFill>
              </a:rPr>
              <a:t> dirençli (RD-TB) ve çok ilaca ( </a:t>
            </a:r>
            <a:r>
              <a:rPr lang="tr-TR" sz="2400" dirty="0" err="1" smtClean="0">
                <a:solidFill>
                  <a:prstClr val="black"/>
                </a:solidFill>
              </a:rPr>
              <a:t>Rifampisin</a:t>
            </a:r>
            <a:r>
              <a:rPr lang="tr-TR" sz="2400" dirty="0" smtClean="0">
                <a:solidFill>
                  <a:prstClr val="black"/>
                </a:solidFill>
              </a:rPr>
              <a:t> ve </a:t>
            </a:r>
            <a:r>
              <a:rPr lang="tr-TR" sz="2400" dirty="0" err="1" smtClean="0">
                <a:solidFill>
                  <a:prstClr val="black"/>
                </a:solidFill>
              </a:rPr>
              <a:t>izoniazid</a:t>
            </a:r>
            <a:r>
              <a:rPr lang="tr-TR" sz="2400" dirty="0">
                <a:solidFill>
                  <a:prstClr val="black"/>
                </a:solidFill>
              </a:rPr>
              <a:t>)</a:t>
            </a:r>
            <a:r>
              <a:rPr lang="tr-TR" sz="2400" dirty="0" smtClean="0">
                <a:solidFill>
                  <a:prstClr val="black"/>
                </a:solidFill>
              </a:rPr>
              <a:t> dirençli tüberküloz (ÇİD TB)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76225" y="1086716"/>
            <a:ext cx="1064887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tr-TR" dirty="0" smtClean="0">
                <a:solidFill>
                  <a:prstClr val="black"/>
                </a:solidFill>
              </a:rPr>
              <a:t>Klinik olarak ya da mikrobiyolojik olarak tanı almış ÇİD TB olabilir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tr-TR" dirty="0" smtClean="0">
                <a:solidFill>
                  <a:prstClr val="black"/>
                </a:solidFill>
              </a:rPr>
              <a:t>Sadece </a:t>
            </a:r>
            <a:r>
              <a:rPr lang="tr-TR" dirty="0" err="1" smtClean="0">
                <a:solidFill>
                  <a:prstClr val="black"/>
                </a:solidFill>
              </a:rPr>
              <a:t>rifampisin</a:t>
            </a:r>
            <a:r>
              <a:rPr lang="tr-TR" dirty="0" smtClean="0">
                <a:solidFill>
                  <a:prstClr val="black"/>
                </a:solidFill>
              </a:rPr>
              <a:t> dirençli vakalar da ÇİD gibi tedavi edilmelidir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tr-TR" dirty="0" smtClean="0">
                <a:solidFill>
                  <a:prstClr val="black"/>
                </a:solidFill>
              </a:rPr>
              <a:t>Klinik tanı: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prstClr val="black"/>
                </a:solidFill>
              </a:rPr>
              <a:t>Klinik TB kriterlerini karşılayan hasta ve;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tr-TR" dirty="0" smtClean="0">
                <a:solidFill>
                  <a:prstClr val="black"/>
                </a:solidFill>
              </a:rPr>
              <a:t>ÇİD TB  vaka ile temas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tr-TR" dirty="0" smtClean="0">
                <a:solidFill>
                  <a:prstClr val="black"/>
                </a:solidFill>
              </a:rPr>
              <a:t>TB’den ölmüş  bireyle temas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tr-TR" dirty="0" smtClean="0">
                <a:solidFill>
                  <a:prstClr val="black"/>
                </a:solidFill>
              </a:rPr>
              <a:t>TB tedavi yetersizliği olan bireyle temas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prstClr val="black"/>
                </a:solidFill>
              </a:rPr>
              <a:t>Daha önceden tedavi almış </a:t>
            </a:r>
            <a:r>
              <a:rPr lang="tr-TR" dirty="0" err="1">
                <a:solidFill>
                  <a:prstClr val="black"/>
                </a:solidFill>
              </a:rPr>
              <a:t>nüks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smtClean="0">
                <a:solidFill>
                  <a:prstClr val="black"/>
                </a:solidFill>
              </a:rPr>
              <a:t>TB hastası olmak</a:t>
            </a:r>
            <a:endParaRPr lang="tr-TR" dirty="0">
              <a:solidFill>
                <a:prstClr val="black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tr-TR" dirty="0" smtClean="0">
                <a:solidFill>
                  <a:prstClr val="black"/>
                </a:solidFill>
              </a:rPr>
              <a:t>Klinik ÇİD TB tedavisi başlanmış hastada kültürde duyarlı </a:t>
            </a:r>
            <a:r>
              <a:rPr lang="tr-TR" dirty="0" err="1" smtClean="0">
                <a:solidFill>
                  <a:prstClr val="black"/>
                </a:solidFill>
              </a:rPr>
              <a:t>Tb</a:t>
            </a:r>
            <a:r>
              <a:rPr lang="tr-TR" dirty="0" smtClean="0">
                <a:solidFill>
                  <a:prstClr val="black"/>
                </a:solidFill>
              </a:rPr>
              <a:t> çıkarsa ilaçları duyarlı TB tedavisine dönüştürülür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tr-TR" dirty="0" smtClean="0">
                <a:solidFill>
                  <a:prstClr val="black"/>
                </a:solidFill>
              </a:rPr>
              <a:t>ÇİD TB tedavisinde </a:t>
            </a:r>
            <a:r>
              <a:rPr lang="tr-TR" dirty="0" smtClean="0">
                <a:solidFill>
                  <a:srgbClr val="FF0000"/>
                </a:solidFill>
              </a:rPr>
              <a:t>kısa tedaviler ( 9 aylık yeni!) </a:t>
            </a:r>
            <a:r>
              <a:rPr lang="tr-TR" dirty="0" smtClean="0">
                <a:solidFill>
                  <a:prstClr val="black"/>
                </a:solidFill>
              </a:rPr>
              <a:t>ve uzun tedaviler (12-18 ay) vakaya göre kullanılabilir</a:t>
            </a:r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4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Metin kutusu"/>
          <p:cNvSpPr txBox="1">
            <a:spLocks noChangeArrowheads="1"/>
          </p:cNvSpPr>
          <p:nvPr/>
        </p:nvSpPr>
        <p:spPr bwMode="auto">
          <a:xfrm>
            <a:off x="2640013" y="260351"/>
            <a:ext cx="6786562" cy="7016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altLang="tr-TR" sz="2000">
                <a:latin typeface="Arial" charset="0"/>
              </a:rPr>
              <a:t>Tüberkülozlu yetişkin ile temas eden çocukta tüberküloz hastalığı araştırılır (Yaş sınırı olmaksızın)</a:t>
            </a:r>
          </a:p>
        </p:txBody>
      </p:sp>
      <p:sp>
        <p:nvSpPr>
          <p:cNvPr id="43010" name="2 Metin kutusu"/>
          <p:cNvSpPr txBox="1">
            <a:spLocks noChangeArrowheads="1"/>
          </p:cNvSpPr>
          <p:nvPr/>
        </p:nvSpPr>
        <p:spPr bwMode="auto">
          <a:xfrm>
            <a:off x="4721226" y="1357314"/>
            <a:ext cx="2589213" cy="13239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tr-TR" altLang="tr-TR" sz="2000"/>
              <a:t>Semptom sorgulaması</a:t>
            </a:r>
          </a:p>
          <a:p>
            <a:pPr algn="ctr">
              <a:buFont typeface="Arial" charset="0"/>
              <a:buChar char="•"/>
            </a:pPr>
            <a:r>
              <a:rPr lang="tr-TR" altLang="tr-TR" sz="2000"/>
              <a:t>Fizik muayene</a:t>
            </a:r>
          </a:p>
          <a:p>
            <a:pPr algn="ctr">
              <a:buFont typeface="Arial" charset="0"/>
              <a:buChar char="•"/>
            </a:pPr>
            <a:r>
              <a:rPr lang="tr-TR" altLang="tr-TR" sz="2000"/>
              <a:t>PA AC grafisi</a:t>
            </a:r>
          </a:p>
          <a:p>
            <a:pPr algn="ctr">
              <a:buFont typeface="Arial" charset="0"/>
              <a:buChar char="•"/>
            </a:pPr>
            <a:r>
              <a:rPr lang="tr-TR" altLang="tr-TR" sz="2000"/>
              <a:t>TDT</a:t>
            </a:r>
          </a:p>
        </p:txBody>
      </p:sp>
      <p:sp>
        <p:nvSpPr>
          <p:cNvPr id="43011" name="Metin kutusu 1"/>
          <p:cNvSpPr txBox="1">
            <a:spLocks noChangeArrowheads="1"/>
          </p:cNvSpPr>
          <p:nvPr/>
        </p:nvSpPr>
        <p:spPr bwMode="auto">
          <a:xfrm>
            <a:off x="2349501" y="4581525"/>
            <a:ext cx="3205163" cy="9159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r-TR" altLang="tr-TR"/>
              <a:t>Açlık mide suyu ya da balgamda </a:t>
            </a:r>
          </a:p>
          <a:p>
            <a:pPr algn="ctr"/>
            <a:r>
              <a:rPr lang="tr-TR" altLang="tr-TR"/>
              <a:t>ARB ve TB kültürü al</a:t>
            </a:r>
          </a:p>
          <a:p>
            <a:pPr algn="ctr"/>
            <a:r>
              <a:rPr lang="tr-TR" altLang="tr-TR"/>
              <a:t>Hastalık açısından değerlendir</a:t>
            </a:r>
          </a:p>
        </p:txBody>
      </p:sp>
      <p:cxnSp>
        <p:nvCxnSpPr>
          <p:cNvPr id="5" name="Düz Ok Bağlayıcısı 4"/>
          <p:cNvCxnSpPr/>
          <p:nvPr/>
        </p:nvCxnSpPr>
        <p:spPr>
          <a:xfrm flipH="1">
            <a:off x="3952876" y="3789363"/>
            <a:ext cx="703263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>
            <a:off x="7464425" y="3789363"/>
            <a:ext cx="719138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Metin kutusu 8"/>
          <p:cNvSpPr txBox="1">
            <a:spLocks noChangeArrowheads="1"/>
          </p:cNvSpPr>
          <p:nvPr/>
        </p:nvSpPr>
        <p:spPr bwMode="auto">
          <a:xfrm>
            <a:off x="6816725" y="3316289"/>
            <a:ext cx="882650" cy="36988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Normal</a:t>
            </a:r>
          </a:p>
        </p:txBody>
      </p:sp>
      <p:sp>
        <p:nvSpPr>
          <p:cNvPr id="43015" name="Metin kutusu 9"/>
          <p:cNvSpPr txBox="1">
            <a:spLocks noChangeArrowheads="1"/>
          </p:cNvSpPr>
          <p:nvPr/>
        </p:nvSpPr>
        <p:spPr bwMode="auto">
          <a:xfrm flipH="1">
            <a:off x="4283076" y="3316289"/>
            <a:ext cx="1165225" cy="36988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/>
              <a:t>Patolojik </a:t>
            </a:r>
          </a:p>
        </p:txBody>
      </p:sp>
      <p:sp>
        <p:nvSpPr>
          <p:cNvPr id="43016" name="Metin kutusu 10"/>
          <p:cNvSpPr txBox="1">
            <a:spLocks noChangeArrowheads="1"/>
          </p:cNvSpPr>
          <p:nvPr/>
        </p:nvSpPr>
        <p:spPr bwMode="auto">
          <a:xfrm>
            <a:off x="7751764" y="4595814"/>
            <a:ext cx="1600695" cy="64633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dirty="0" err="1"/>
              <a:t>Profilaksi</a:t>
            </a:r>
            <a:endParaRPr lang="tr-TR" dirty="0"/>
          </a:p>
          <a:p>
            <a:r>
              <a:rPr lang="tr-TR" dirty="0"/>
              <a:t>(35 yaşa kadar)</a:t>
            </a:r>
          </a:p>
        </p:txBody>
      </p:sp>
      <p:cxnSp>
        <p:nvCxnSpPr>
          <p:cNvPr id="15" name="Düz Ok Bağlayıcısı 14"/>
          <p:cNvCxnSpPr/>
          <p:nvPr/>
        </p:nvCxnSpPr>
        <p:spPr>
          <a:xfrm>
            <a:off x="3792538" y="5299075"/>
            <a:ext cx="0" cy="361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8" name="Metin kutusu 15"/>
          <p:cNvSpPr txBox="1">
            <a:spLocks noChangeArrowheads="1"/>
          </p:cNvSpPr>
          <p:nvPr/>
        </p:nvSpPr>
        <p:spPr bwMode="auto">
          <a:xfrm>
            <a:off x="2740025" y="5815013"/>
            <a:ext cx="2076450" cy="3667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latin typeface="Arial" charset="0"/>
              </a:rPr>
              <a:t>Tedavi değerlendir</a:t>
            </a:r>
          </a:p>
        </p:txBody>
      </p:sp>
      <p:cxnSp>
        <p:nvCxnSpPr>
          <p:cNvPr id="12" name="Düz Ok Bağlayıcısı 4"/>
          <p:cNvCxnSpPr/>
          <p:nvPr/>
        </p:nvCxnSpPr>
        <p:spPr>
          <a:xfrm rot="10800000" flipV="1">
            <a:off x="5024438" y="2857500"/>
            <a:ext cx="419100" cy="374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4"/>
          <p:cNvCxnSpPr/>
          <p:nvPr/>
        </p:nvCxnSpPr>
        <p:spPr>
          <a:xfrm rot="16200000" flipH="1">
            <a:off x="6631781" y="2893219"/>
            <a:ext cx="357188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94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7459" t="-759" r="6480" b="37578"/>
          <a:stretch/>
        </p:blipFill>
        <p:spPr>
          <a:xfrm>
            <a:off x="2823115" y="1396341"/>
            <a:ext cx="6281057" cy="5193386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499763" y="381330"/>
            <a:ext cx="4927759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prstClr val="black"/>
                </a:solidFill>
              </a:rPr>
              <a:t>ÇİD TB yeni ilaç gruplamaları</a:t>
            </a:r>
            <a:endParaRPr lang="tr-TR" sz="3200" dirty="0">
              <a:solidFill>
                <a:prstClr val="black"/>
              </a:solidFill>
            </a:endParaRPr>
          </a:p>
        </p:txBody>
      </p:sp>
      <p:sp>
        <p:nvSpPr>
          <p:cNvPr id="5" name="Sağ Ok 4"/>
          <p:cNvSpPr/>
          <p:nvPr/>
        </p:nvSpPr>
        <p:spPr>
          <a:xfrm>
            <a:off x="2823115" y="2763889"/>
            <a:ext cx="530276" cy="120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6" name="Sağ Ok 5"/>
          <p:cNvSpPr/>
          <p:nvPr/>
        </p:nvSpPr>
        <p:spPr>
          <a:xfrm>
            <a:off x="2823115" y="4252002"/>
            <a:ext cx="530276" cy="120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49" y="119698"/>
            <a:ext cx="2032734" cy="28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031547" y="1538759"/>
            <a:ext cx="96733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prstClr val="black"/>
                </a:solidFill>
              </a:rPr>
              <a:t>2021 yılından itibaren;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prstClr val="black"/>
                </a:solidFill>
              </a:rPr>
              <a:t>Bedaqulinin</a:t>
            </a:r>
            <a:r>
              <a:rPr lang="tr-TR" sz="2000" dirty="0" smtClean="0">
                <a:solidFill>
                  <a:prstClr val="black"/>
                </a:solidFill>
              </a:rPr>
              <a:t> (Kısa ve uzun tedavi rejimleri için) 6 yaş öncesi ve </a:t>
            </a:r>
            <a:r>
              <a:rPr lang="tr-TR" sz="2000" dirty="0" err="1" smtClean="0">
                <a:solidFill>
                  <a:prstClr val="black"/>
                </a:solidFill>
              </a:rPr>
              <a:t>delamanidin</a:t>
            </a:r>
            <a:r>
              <a:rPr lang="tr-TR" sz="2000" dirty="0" smtClean="0">
                <a:solidFill>
                  <a:prstClr val="black"/>
                </a:solidFill>
              </a:rPr>
              <a:t> (Uzun tedavi rejimleri için) 3 yaş öncesi kullanımını onaylandı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prstClr val="black"/>
                </a:solidFill>
              </a:rPr>
              <a:t>Günümüzde ise her iki ilaç ta her yaş grubu için onaylanmış durumda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prstClr val="black"/>
                </a:solidFill>
              </a:rPr>
              <a:t>Kanamisin</a:t>
            </a:r>
            <a:r>
              <a:rPr lang="tr-TR" sz="2000" dirty="0" smtClean="0">
                <a:solidFill>
                  <a:prstClr val="black"/>
                </a:solidFill>
              </a:rPr>
              <a:t> ve </a:t>
            </a:r>
            <a:r>
              <a:rPr lang="tr-TR" sz="2000" dirty="0" err="1" smtClean="0">
                <a:solidFill>
                  <a:prstClr val="black"/>
                </a:solidFill>
              </a:rPr>
              <a:t>kapreomisin</a:t>
            </a:r>
            <a:r>
              <a:rPr lang="tr-TR" sz="2000" dirty="0" smtClean="0">
                <a:solidFill>
                  <a:prstClr val="black"/>
                </a:solidFill>
              </a:rPr>
              <a:t> tedavi protokollerinden çıkartıldı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prstClr val="black"/>
                </a:solidFill>
              </a:rPr>
              <a:t>Amikasin</a:t>
            </a:r>
            <a:r>
              <a:rPr lang="tr-TR" sz="2000" dirty="0" smtClean="0">
                <a:solidFill>
                  <a:prstClr val="black"/>
                </a:solidFill>
              </a:rPr>
              <a:t> ve streptomisin sadece 18 yaş üstü ve ilaç duyarlılığı varsa kullanılabilir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prstClr val="black"/>
                </a:solidFill>
              </a:rPr>
              <a:t>Streptomisin sadece </a:t>
            </a:r>
            <a:r>
              <a:rPr lang="tr-TR" sz="2000" dirty="0" err="1" smtClean="0">
                <a:solidFill>
                  <a:prstClr val="black"/>
                </a:solidFill>
              </a:rPr>
              <a:t>amikasinin</a:t>
            </a:r>
            <a:r>
              <a:rPr lang="tr-TR" sz="2000" dirty="0" smtClean="0">
                <a:solidFill>
                  <a:prstClr val="black"/>
                </a:solidFill>
              </a:rPr>
              <a:t> kullanılamadığı durumlarda kullanılabilir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srgbClr val="FF0000"/>
                </a:solidFill>
              </a:rPr>
              <a:t>Clofazimine</a:t>
            </a:r>
            <a:r>
              <a:rPr lang="tr-TR" sz="2000" dirty="0" smtClean="0">
                <a:solidFill>
                  <a:srgbClr val="FF0000"/>
                </a:solidFill>
              </a:rPr>
              <a:t> ülkemizde şuanda var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srgbClr val="FF0000"/>
                </a:solidFill>
              </a:rPr>
              <a:t>Bedaquline</a:t>
            </a:r>
            <a:r>
              <a:rPr lang="tr-TR" sz="2000" dirty="0" smtClean="0">
                <a:solidFill>
                  <a:srgbClr val="FF0000"/>
                </a:solidFill>
              </a:rPr>
              <a:t> ve </a:t>
            </a:r>
            <a:r>
              <a:rPr lang="tr-TR" sz="2000" dirty="0" err="1" smtClean="0">
                <a:solidFill>
                  <a:srgbClr val="FF0000"/>
                </a:solidFill>
              </a:rPr>
              <a:t>delemanid</a:t>
            </a:r>
            <a:r>
              <a:rPr lang="tr-TR" sz="2000" dirty="0" smtClean="0">
                <a:solidFill>
                  <a:srgbClr val="FF0000"/>
                </a:solidFill>
              </a:rPr>
              <a:t> hasta ihtiyacına göre SB tarafından aralıklı getirtiliyor</a:t>
            </a:r>
          </a:p>
        </p:txBody>
      </p:sp>
    </p:spTree>
    <p:extLst>
      <p:ext uri="{BB962C8B-B14F-4D97-AF65-F5344CB8AC3E}">
        <p14:creationId xmlns:p14="http://schemas.microsoft.com/office/powerpoint/2010/main" val="9578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142748" y="1637805"/>
            <a:ext cx="9534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Bedaquilline</a:t>
            </a:r>
            <a:r>
              <a:rPr lang="tr-TR" dirty="0" smtClean="0">
                <a:solidFill>
                  <a:prstClr val="black"/>
                </a:solidFill>
              </a:rPr>
              <a:t> her yaş grubunda uzun ve kısa tedavilerde kullanılabilir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Delanamide</a:t>
            </a:r>
            <a:r>
              <a:rPr lang="tr-TR" dirty="0" smtClean="0">
                <a:solidFill>
                  <a:prstClr val="black"/>
                </a:solidFill>
              </a:rPr>
              <a:t> her yaş grubunda uzun tedavilerde kullanılabilir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FF0000"/>
                </a:solidFill>
              </a:rPr>
              <a:t>Levofloksasin</a:t>
            </a:r>
            <a:r>
              <a:rPr lang="tr-TR" dirty="0" smtClean="0">
                <a:solidFill>
                  <a:prstClr val="black"/>
                </a:solidFill>
              </a:rPr>
              <a:t> ya da </a:t>
            </a:r>
            <a:r>
              <a:rPr lang="tr-TR" dirty="0" err="1" smtClean="0">
                <a:solidFill>
                  <a:prstClr val="black"/>
                </a:solidFill>
              </a:rPr>
              <a:t>moksifloksasin</a:t>
            </a:r>
            <a:r>
              <a:rPr lang="tr-TR" dirty="0" smtClean="0">
                <a:solidFill>
                  <a:prstClr val="black"/>
                </a:solidFill>
              </a:rPr>
              <a:t> uzun rejimlerde mutlaka olmalıdır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FF0000"/>
                </a:solidFill>
              </a:rPr>
              <a:t>Linezolid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>
                <a:solidFill>
                  <a:prstClr val="black"/>
                </a:solidFill>
              </a:rPr>
              <a:t>uzun rejimlerde olmalıdır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Clofazimine</a:t>
            </a:r>
            <a:r>
              <a:rPr lang="tr-TR" dirty="0" smtClean="0">
                <a:solidFill>
                  <a:prstClr val="black"/>
                </a:solidFill>
              </a:rPr>
              <a:t>, </a:t>
            </a:r>
            <a:r>
              <a:rPr lang="tr-TR" dirty="0" err="1" smtClean="0">
                <a:solidFill>
                  <a:prstClr val="black"/>
                </a:solidFill>
              </a:rPr>
              <a:t>sikloserin</a:t>
            </a:r>
            <a:r>
              <a:rPr lang="tr-TR" dirty="0" smtClean="0">
                <a:solidFill>
                  <a:prstClr val="black"/>
                </a:solidFill>
              </a:rPr>
              <a:t>/</a:t>
            </a:r>
            <a:r>
              <a:rPr lang="tr-TR" dirty="0" err="1" smtClean="0">
                <a:solidFill>
                  <a:prstClr val="black"/>
                </a:solidFill>
              </a:rPr>
              <a:t>terizidone</a:t>
            </a:r>
            <a:r>
              <a:rPr lang="tr-TR" dirty="0" smtClean="0">
                <a:solidFill>
                  <a:prstClr val="black"/>
                </a:solidFill>
              </a:rPr>
              <a:t>, </a:t>
            </a:r>
            <a:r>
              <a:rPr lang="tr-TR" dirty="0" err="1" smtClean="0">
                <a:solidFill>
                  <a:prstClr val="black"/>
                </a:solidFill>
              </a:rPr>
              <a:t>etambutol</a:t>
            </a:r>
            <a:r>
              <a:rPr lang="tr-TR" dirty="0" smtClean="0">
                <a:solidFill>
                  <a:prstClr val="black"/>
                </a:solidFill>
              </a:rPr>
              <a:t>, </a:t>
            </a:r>
            <a:r>
              <a:rPr lang="tr-TR" dirty="0" err="1" smtClean="0">
                <a:solidFill>
                  <a:prstClr val="black"/>
                </a:solidFill>
              </a:rPr>
              <a:t>pirazinamide</a:t>
            </a:r>
            <a:r>
              <a:rPr lang="tr-TR" dirty="0" smtClean="0">
                <a:solidFill>
                  <a:prstClr val="black"/>
                </a:solidFill>
              </a:rPr>
              <a:t>, </a:t>
            </a:r>
            <a:r>
              <a:rPr lang="tr-TR" dirty="0" err="1" smtClean="0">
                <a:solidFill>
                  <a:prstClr val="black"/>
                </a:solidFill>
              </a:rPr>
              <a:t>meropenem</a:t>
            </a:r>
            <a:r>
              <a:rPr lang="tr-TR" dirty="0" smtClean="0">
                <a:solidFill>
                  <a:prstClr val="black"/>
                </a:solidFill>
              </a:rPr>
              <a:t>, </a:t>
            </a:r>
            <a:r>
              <a:rPr lang="tr-TR" dirty="0" err="1" smtClean="0">
                <a:solidFill>
                  <a:prstClr val="black"/>
                </a:solidFill>
              </a:rPr>
              <a:t>amikasin</a:t>
            </a:r>
            <a:r>
              <a:rPr lang="tr-TR" dirty="0" smtClean="0">
                <a:solidFill>
                  <a:prstClr val="black"/>
                </a:solidFill>
              </a:rPr>
              <a:t> ( 18 yaş üstü)   uzun rejimlere eklenebilir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Etionamide</a:t>
            </a:r>
            <a:r>
              <a:rPr lang="tr-TR" dirty="0" smtClean="0">
                <a:solidFill>
                  <a:prstClr val="black"/>
                </a:solidFill>
              </a:rPr>
              <a:t> ve PAS diğerleri kullanılamadığında ya da daha iyi bir kombinasyon olmadığında kullanılabilir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441380" y="731900"/>
            <a:ext cx="6309548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tr-TR" sz="3200" dirty="0" smtClean="0">
                <a:solidFill>
                  <a:prstClr val="black"/>
                </a:solidFill>
              </a:rPr>
              <a:t>MDR TB tedavi esasları- yeni öneriler</a:t>
            </a:r>
            <a:endParaRPr lang="tr-TR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6300" t="38153" r="4643" b="29251"/>
          <a:stretch/>
        </p:blipFill>
        <p:spPr>
          <a:xfrm>
            <a:off x="4789714" y="1578430"/>
            <a:ext cx="7177562" cy="365806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97573" y="368465"/>
            <a:ext cx="7367594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tr-TR" sz="3200" dirty="0" err="1" smtClean="0">
                <a:solidFill>
                  <a:prstClr val="black"/>
                </a:solidFill>
              </a:rPr>
              <a:t>Bedaquilline</a:t>
            </a:r>
            <a:r>
              <a:rPr lang="tr-TR" sz="3200" dirty="0" smtClean="0">
                <a:solidFill>
                  <a:prstClr val="black"/>
                </a:solidFill>
              </a:rPr>
              <a:t> içeren kısa süreli tedavi rejimi </a:t>
            </a:r>
            <a:endParaRPr lang="tr-TR" sz="3200" dirty="0">
              <a:solidFill>
                <a:prstClr val="black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59044" y="1782788"/>
            <a:ext cx="390797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Florokinolon</a:t>
            </a:r>
            <a:r>
              <a:rPr lang="tr-TR" dirty="0" smtClean="0">
                <a:solidFill>
                  <a:prstClr val="black"/>
                </a:solidFill>
              </a:rPr>
              <a:t> duyarlı olan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Ağır </a:t>
            </a:r>
            <a:r>
              <a:rPr lang="tr-TR" dirty="0" err="1" smtClean="0">
                <a:solidFill>
                  <a:prstClr val="black"/>
                </a:solidFill>
              </a:rPr>
              <a:t>ekstrapulmoner</a:t>
            </a:r>
            <a:r>
              <a:rPr lang="tr-TR" dirty="0" smtClean="0">
                <a:solidFill>
                  <a:prstClr val="black"/>
                </a:solidFill>
              </a:rPr>
              <a:t> TB olmayan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Ağır </a:t>
            </a:r>
            <a:r>
              <a:rPr lang="tr-TR" dirty="0" err="1" smtClean="0">
                <a:solidFill>
                  <a:prstClr val="black"/>
                </a:solidFill>
              </a:rPr>
              <a:t>pulmoner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tb</a:t>
            </a:r>
            <a:r>
              <a:rPr lang="tr-TR" dirty="0" smtClean="0">
                <a:solidFill>
                  <a:prstClr val="black"/>
                </a:solidFill>
              </a:rPr>
              <a:t> olmayan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Sedece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Xpert</a:t>
            </a:r>
            <a:r>
              <a:rPr lang="tr-TR" dirty="0" smtClean="0">
                <a:solidFill>
                  <a:prstClr val="black"/>
                </a:solidFill>
              </a:rPr>
              <a:t> ile </a:t>
            </a:r>
            <a:r>
              <a:rPr lang="tr-TR" dirty="0" err="1" smtClean="0">
                <a:solidFill>
                  <a:prstClr val="black"/>
                </a:solidFill>
              </a:rPr>
              <a:t>rifampisin</a:t>
            </a:r>
            <a:r>
              <a:rPr lang="tr-TR" dirty="0" smtClean="0">
                <a:solidFill>
                  <a:prstClr val="black"/>
                </a:solidFill>
              </a:rPr>
              <a:t> direnci saptanmış olanlar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b="69021"/>
          <a:stretch/>
        </p:blipFill>
        <p:spPr>
          <a:xfrm>
            <a:off x="199173" y="4673956"/>
            <a:ext cx="4027715" cy="179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1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220191" y="1414153"/>
            <a:ext cx="987268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Duyarlı en az 4 ilacı içermelidir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Grup A ve B den </a:t>
            </a:r>
            <a:r>
              <a:rPr lang="tr-TR" dirty="0" err="1" smtClean="0">
                <a:solidFill>
                  <a:prstClr val="black"/>
                </a:solidFill>
              </a:rPr>
              <a:t>ağılıklı</a:t>
            </a:r>
            <a:r>
              <a:rPr lang="tr-TR" dirty="0" smtClean="0">
                <a:solidFill>
                  <a:prstClr val="black"/>
                </a:solidFill>
              </a:rPr>
              <a:t> seçim yapılmalıdır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Grup C den kar zarar oranına göre </a:t>
            </a:r>
            <a:r>
              <a:rPr lang="tr-TR" dirty="0" err="1" smtClean="0">
                <a:solidFill>
                  <a:prstClr val="black"/>
                </a:solidFill>
              </a:rPr>
              <a:t>kullanılbilir</a:t>
            </a:r>
            <a:endParaRPr lang="tr-TR" dirty="0" smtClean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Bedaquillinenin</a:t>
            </a:r>
            <a:r>
              <a:rPr lang="tr-TR" dirty="0" smtClean="0">
                <a:solidFill>
                  <a:prstClr val="black"/>
                </a:solidFill>
              </a:rPr>
              <a:t> 6 aylık süre ile bu rejimde yer alması önerilir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Linezolidin</a:t>
            </a:r>
            <a:r>
              <a:rPr lang="tr-TR" dirty="0" smtClean="0">
                <a:solidFill>
                  <a:prstClr val="black"/>
                </a:solidFill>
              </a:rPr>
              <a:t> yan etkilerinden dolayı 6 ay kullanımı, zorunlu haller ya da </a:t>
            </a:r>
            <a:r>
              <a:rPr lang="tr-TR" dirty="0" err="1" smtClean="0">
                <a:solidFill>
                  <a:prstClr val="black"/>
                </a:solidFill>
              </a:rPr>
              <a:t>florokinolon</a:t>
            </a:r>
            <a:r>
              <a:rPr lang="tr-TR" dirty="0" smtClean="0">
                <a:solidFill>
                  <a:prstClr val="black"/>
                </a:solidFill>
              </a:rPr>
              <a:t> direnci varsa 9 aya uzatılması önerilir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Delaminide</a:t>
            </a:r>
            <a:r>
              <a:rPr lang="tr-TR" dirty="0" smtClean="0">
                <a:solidFill>
                  <a:prstClr val="black"/>
                </a:solidFill>
              </a:rPr>
              <a:t> ağır hastalıklarda 5. ilaç olarak kullanılabilir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Diğerleri kullanılamazsa </a:t>
            </a:r>
            <a:r>
              <a:rPr lang="tr-TR" dirty="0" err="1" smtClean="0">
                <a:solidFill>
                  <a:prstClr val="black"/>
                </a:solidFill>
              </a:rPr>
              <a:t>etionamide</a:t>
            </a:r>
            <a:r>
              <a:rPr lang="tr-TR" dirty="0" smtClean="0">
                <a:solidFill>
                  <a:prstClr val="black"/>
                </a:solidFill>
              </a:rPr>
              <a:t> yedekte tutulmalıdır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Florokinolon</a:t>
            </a:r>
            <a:r>
              <a:rPr lang="tr-TR" dirty="0" smtClean="0">
                <a:solidFill>
                  <a:prstClr val="black"/>
                </a:solidFill>
              </a:rPr>
              <a:t> direnci varsa </a:t>
            </a:r>
            <a:r>
              <a:rPr lang="tr-TR" dirty="0" err="1" smtClean="0">
                <a:solidFill>
                  <a:prstClr val="black"/>
                </a:solidFill>
              </a:rPr>
              <a:t>bedaquilline</a:t>
            </a:r>
            <a:r>
              <a:rPr lang="tr-TR" dirty="0" smtClean="0">
                <a:solidFill>
                  <a:prstClr val="black"/>
                </a:solidFill>
              </a:rPr>
              <a:t> ve </a:t>
            </a:r>
            <a:r>
              <a:rPr lang="tr-TR" dirty="0" err="1" smtClean="0">
                <a:solidFill>
                  <a:prstClr val="black"/>
                </a:solidFill>
              </a:rPr>
              <a:t>delamanide</a:t>
            </a:r>
            <a:r>
              <a:rPr lang="tr-TR" dirty="0" smtClean="0">
                <a:solidFill>
                  <a:prstClr val="black"/>
                </a:solidFill>
              </a:rPr>
              <a:t> mutlaka düşünülmelidir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Ağır olmayan vakalar 12-18 ay kullanılır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Ağır vakalar 18-24 ay tedavi edilmelidir. 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384981" y="555109"/>
            <a:ext cx="2447401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Uzun süreli tedavi rejimi</a:t>
            </a:r>
          </a:p>
        </p:txBody>
      </p:sp>
    </p:spTree>
    <p:extLst>
      <p:ext uri="{BB962C8B-B14F-4D97-AF65-F5344CB8AC3E}">
        <p14:creationId xmlns:p14="http://schemas.microsoft.com/office/powerpoint/2010/main" val="209573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t="18923" b="51506"/>
          <a:stretch/>
        </p:blipFill>
        <p:spPr>
          <a:xfrm>
            <a:off x="497008" y="391886"/>
            <a:ext cx="9911273" cy="326571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t="49382" b="29228"/>
          <a:stretch/>
        </p:blipFill>
        <p:spPr>
          <a:xfrm>
            <a:off x="1302550" y="4877259"/>
            <a:ext cx="7351594" cy="175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453743" cy="109422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2400" dirty="0" smtClean="0"/>
              <a:t>Ülkemiz koşullarında </a:t>
            </a:r>
            <a:r>
              <a:rPr lang="tr-TR" sz="2400" dirty="0" err="1" smtClean="0"/>
              <a:t>bedaquilline</a:t>
            </a:r>
            <a:r>
              <a:rPr lang="tr-TR" sz="2400" dirty="0" smtClean="0"/>
              <a:t> ve </a:t>
            </a:r>
            <a:r>
              <a:rPr lang="tr-TR" sz="2400" dirty="0" err="1" smtClean="0"/>
              <a:t>delamenide</a:t>
            </a:r>
            <a:r>
              <a:rPr lang="tr-TR" sz="2400" dirty="0" smtClean="0"/>
              <a:t> olmaması durumunda)</a:t>
            </a:r>
            <a:endParaRPr lang="tr-TR" sz="2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94555"/>
            <a:ext cx="5823857" cy="4351338"/>
          </a:xfrm>
        </p:spPr>
        <p:txBody>
          <a:bodyPr>
            <a:normAutofit/>
          </a:bodyPr>
          <a:lstStyle/>
          <a:p>
            <a:r>
              <a:rPr lang="tr-TR" sz="2200" dirty="0" err="1" smtClean="0"/>
              <a:t>Florokinolon</a:t>
            </a:r>
            <a:endParaRPr lang="tr-TR" sz="2200" dirty="0" smtClean="0"/>
          </a:p>
          <a:p>
            <a:r>
              <a:rPr lang="tr-TR" sz="2200" dirty="0" err="1" smtClean="0"/>
              <a:t>Linezolide</a:t>
            </a:r>
            <a:endParaRPr lang="tr-TR" sz="2200" dirty="0" smtClean="0"/>
          </a:p>
          <a:p>
            <a:r>
              <a:rPr lang="tr-TR" sz="2200" dirty="0" err="1"/>
              <a:t>Sikloserin</a:t>
            </a:r>
            <a:endParaRPr lang="tr-TR" sz="2200" dirty="0"/>
          </a:p>
          <a:p>
            <a:r>
              <a:rPr lang="tr-TR" sz="2200" dirty="0" err="1"/>
              <a:t>Etambutol</a:t>
            </a:r>
            <a:endParaRPr lang="tr-TR" sz="2200" dirty="0"/>
          </a:p>
          <a:p>
            <a:r>
              <a:rPr lang="tr-TR" sz="2200" dirty="0" err="1"/>
              <a:t>Pirazinamide</a:t>
            </a:r>
            <a:r>
              <a:rPr lang="tr-TR" sz="2200" dirty="0"/>
              <a:t> </a:t>
            </a:r>
          </a:p>
          <a:p>
            <a:r>
              <a:rPr lang="tr-TR" sz="2200" dirty="0" err="1" smtClean="0"/>
              <a:t>Clofazimine</a:t>
            </a:r>
            <a:r>
              <a:rPr lang="tr-TR" sz="2200" dirty="0" smtClean="0"/>
              <a:t>? (Bu ilaç ta sürekli bulunamayabilir ülkemizde)</a:t>
            </a:r>
          </a:p>
          <a:p>
            <a:r>
              <a:rPr lang="tr-TR" sz="2200" dirty="0" err="1" smtClean="0"/>
              <a:t>Etionamide</a:t>
            </a:r>
            <a:r>
              <a:rPr lang="tr-TR" sz="2200" dirty="0" smtClean="0"/>
              <a:t> ve PAS </a:t>
            </a:r>
            <a:r>
              <a:rPr lang="tr-TR" sz="2200" dirty="0" err="1" smtClean="0"/>
              <a:t>kinolon</a:t>
            </a:r>
            <a:r>
              <a:rPr lang="tr-TR" sz="2200" dirty="0" smtClean="0"/>
              <a:t> direncinde?</a:t>
            </a:r>
          </a:p>
          <a:p>
            <a:r>
              <a:rPr lang="tr-TR" sz="2200" dirty="0" smtClean="0"/>
              <a:t>18 yaş üstü  </a:t>
            </a:r>
            <a:r>
              <a:rPr lang="tr-TR" sz="2200" dirty="0" err="1" smtClean="0"/>
              <a:t>amikasin</a:t>
            </a:r>
            <a:endParaRPr lang="tr-TR" sz="2200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7459" t="-759" r="6480" b="37578"/>
          <a:stretch/>
        </p:blipFill>
        <p:spPr>
          <a:xfrm>
            <a:off x="6607077" y="691696"/>
            <a:ext cx="5443408" cy="450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b="47244"/>
          <a:stretch/>
        </p:blipFill>
        <p:spPr>
          <a:xfrm>
            <a:off x="6901543" y="678367"/>
            <a:ext cx="4800600" cy="361501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725096" y="2104396"/>
            <a:ext cx="51357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Ülkemiz için hedef rejimidir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Rifampisin</a:t>
            </a:r>
            <a:r>
              <a:rPr lang="tr-TR" dirty="0" smtClean="0">
                <a:solidFill>
                  <a:prstClr val="black"/>
                </a:solidFill>
              </a:rPr>
              <a:t> ve </a:t>
            </a:r>
            <a:r>
              <a:rPr lang="tr-TR" dirty="0" err="1" smtClean="0">
                <a:solidFill>
                  <a:prstClr val="black"/>
                </a:solidFill>
              </a:rPr>
              <a:t>florokinolon</a:t>
            </a:r>
            <a:r>
              <a:rPr lang="tr-TR" dirty="0" smtClean="0">
                <a:solidFill>
                  <a:prstClr val="black"/>
                </a:solidFill>
              </a:rPr>
              <a:t> direncinde kullanılır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Bedaquilline</a:t>
            </a:r>
            <a:r>
              <a:rPr lang="tr-TR" dirty="0" smtClean="0">
                <a:solidFill>
                  <a:prstClr val="black"/>
                </a:solidFill>
              </a:rPr>
              <a:t>- </a:t>
            </a:r>
            <a:r>
              <a:rPr lang="tr-TR" dirty="0" err="1" smtClean="0">
                <a:solidFill>
                  <a:prstClr val="black"/>
                </a:solidFill>
              </a:rPr>
              <a:t>pretomanid-linezolid</a:t>
            </a:r>
            <a:r>
              <a:rPr lang="tr-TR" dirty="0" smtClean="0">
                <a:solidFill>
                  <a:prstClr val="black"/>
                </a:solidFill>
              </a:rPr>
              <a:t> içeren rejimdir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14 yaş ve 35 kg üstüne uygulanır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Ağır akciğer dışı TB hariç vakalarda etkilidir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882114" y="1072087"/>
            <a:ext cx="5363969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tr-TR" sz="3200" dirty="0" smtClean="0">
                <a:solidFill>
                  <a:prstClr val="black"/>
                </a:solidFill>
              </a:rPr>
              <a:t>Yeni öneri: 6-9 </a:t>
            </a:r>
            <a:r>
              <a:rPr lang="tr-TR" sz="3200" dirty="0">
                <a:solidFill>
                  <a:prstClr val="black"/>
                </a:solidFill>
              </a:rPr>
              <a:t>aylık </a:t>
            </a:r>
            <a:r>
              <a:rPr lang="tr-TR" sz="3200" dirty="0" err="1">
                <a:solidFill>
                  <a:prstClr val="black"/>
                </a:solidFill>
              </a:rPr>
              <a:t>BPaL</a:t>
            </a:r>
            <a:r>
              <a:rPr lang="tr-TR" sz="3200" dirty="0">
                <a:solidFill>
                  <a:prstClr val="black"/>
                </a:solidFill>
              </a:rPr>
              <a:t> rejimi</a:t>
            </a:r>
          </a:p>
        </p:txBody>
      </p:sp>
    </p:spTree>
    <p:extLst>
      <p:ext uri="{BB962C8B-B14F-4D97-AF65-F5344CB8AC3E}">
        <p14:creationId xmlns:p14="http://schemas.microsoft.com/office/powerpoint/2010/main" val="285770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45031"/>
          <a:stretch/>
        </p:blipFill>
        <p:spPr>
          <a:xfrm>
            <a:off x="211113" y="80404"/>
            <a:ext cx="4919528" cy="452111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5548" t="3260" r="4851" b="3409"/>
          <a:stretch/>
        </p:blipFill>
        <p:spPr>
          <a:xfrm>
            <a:off x="6847113" y="29688"/>
            <a:ext cx="4572001" cy="682831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7114" y="4601521"/>
            <a:ext cx="4181273" cy="212686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EKG ve kalp </a:t>
            </a:r>
            <a:r>
              <a:rPr lang="tr-TR" dirty="0" err="1" smtClean="0">
                <a:solidFill>
                  <a:prstClr val="black"/>
                </a:solidFill>
              </a:rPr>
              <a:t>monitorizasyonu</a:t>
            </a:r>
            <a:endParaRPr lang="tr-TR" dirty="0" smtClean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Tam kan sayımı ve biyokimya kontrolleri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Nöropsikyatrik</a:t>
            </a:r>
            <a:r>
              <a:rPr lang="tr-TR" dirty="0" smtClean="0">
                <a:solidFill>
                  <a:prstClr val="black"/>
                </a:solidFill>
              </a:rPr>
              <a:t> kontroller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Tiroit fonksiyon testleri kontrolleri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Sosyal destek </a:t>
            </a:r>
          </a:p>
        </p:txBody>
      </p:sp>
    </p:spTree>
    <p:extLst>
      <p:ext uri="{BB962C8B-B14F-4D97-AF65-F5344CB8AC3E}">
        <p14:creationId xmlns:p14="http://schemas.microsoft.com/office/powerpoint/2010/main" val="41975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346" y="840509"/>
            <a:ext cx="8927903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68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3196728" y="139609"/>
            <a:ext cx="5500687" cy="72548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sz="3200"/>
              <a:t>Latent TB tedavisi- profilaksi</a:t>
            </a:r>
            <a:endParaRPr lang="en-US" altLang="tr-TR" sz="3200"/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2209800" y="1928813"/>
            <a:ext cx="7772400" cy="26527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tr-TR" altLang="tr-TR" sz="2000"/>
              <a:t>DSÖ- </a:t>
            </a:r>
            <a:r>
              <a:rPr lang="tr-TR" altLang="tr-TR" sz="2000">
                <a:solidFill>
                  <a:srgbClr val="FF0000"/>
                </a:solidFill>
              </a:rPr>
              <a:t>TC</a:t>
            </a:r>
            <a:r>
              <a:rPr lang="tr-TR" altLang="tr-TR" sz="2000"/>
              <a:t> </a:t>
            </a:r>
            <a:r>
              <a:rPr lang="en-US" altLang="tr-TR" sz="2000">
                <a:solidFill>
                  <a:srgbClr val="FF0000"/>
                </a:solidFill>
              </a:rPr>
              <a:t>VSD</a:t>
            </a:r>
            <a:r>
              <a:rPr lang="tr-TR" altLang="tr-TR" sz="2000">
                <a:solidFill>
                  <a:srgbClr val="FF0000"/>
                </a:solidFill>
              </a:rPr>
              <a:t> rehberi</a:t>
            </a:r>
            <a:r>
              <a:rPr lang="en-US" altLang="tr-TR" sz="2000"/>
              <a:t> 6 aylık </a:t>
            </a:r>
            <a:r>
              <a:rPr lang="tr-TR" altLang="tr-TR" sz="2000"/>
              <a:t>Iizoniazid (INH) </a:t>
            </a:r>
            <a:r>
              <a:rPr lang="en-US" altLang="tr-TR" sz="2000"/>
              <a:t>tedavisi öneriyor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tr-TR" sz="2000">
                <a:solidFill>
                  <a:srgbClr val="404040"/>
                </a:solidFill>
              </a:rPr>
              <a:t>Bağışıklığı  baskıla</a:t>
            </a:r>
            <a:r>
              <a:rPr lang="tr-TR" altLang="tr-TR" sz="2000">
                <a:solidFill>
                  <a:srgbClr val="404040"/>
                </a:solidFill>
                <a:latin typeface="Arial" charset="0"/>
              </a:rPr>
              <a:t>n</a:t>
            </a:r>
            <a:r>
              <a:rPr lang="en-US" altLang="tr-TR" sz="2000">
                <a:solidFill>
                  <a:srgbClr val="404040"/>
                </a:solidFill>
              </a:rPr>
              <a:t>mış çocuklarda süre 9-12 aydır</a:t>
            </a:r>
            <a:r>
              <a:rPr lang="tr-TR" altLang="tr-TR" sz="2000">
                <a:solidFill>
                  <a:srgbClr val="404040"/>
                </a:solidFill>
              </a:rPr>
              <a:t>.</a:t>
            </a:r>
            <a:endParaRPr lang="en-US" altLang="tr-TR" sz="2000">
              <a:solidFill>
                <a:srgbClr val="40404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tr-TR" sz="2000">
                <a:solidFill>
                  <a:srgbClr val="404040"/>
                </a:solidFill>
              </a:rPr>
              <a:t>Kaynak olgu </a:t>
            </a:r>
            <a:r>
              <a:rPr lang="tr-TR" altLang="tr-TR" sz="2000">
                <a:solidFill>
                  <a:srgbClr val="404040"/>
                </a:solidFill>
              </a:rPr>
              <a:t>INH</a:t>
            </a:r>
            <a:r>
              <a:rPr lang="en-US" altLang="tr-TR" sz="2000">
                <a:solidFill>
                  <a:srgbClr val="404040"/>
                </a:solidFill>
              </a:rPr>
              <a:t> dirençli ise rifampisin 4</a:t>
            </a:r>
            <a:r>
              <a:rPr lang="tr-TR" altLang="tr-TR" sz="2000">
                <a:solidFill>
                  <a:srgbClr val="404040"/>
                </a:solidFill>
              </a:rPr>
              <a:t>-6</a:t>
            </a:r>
            <a:r>
              <a:rPr lang="en-US" altLang="tr-TR" sz="2000">
                <a:solidFill>
                  <a:srgbClr val="404040"/>
                </a:solidFill>
              </a:rPr>
              <a:t> ay süreyle (günlük 10mg/kg, maksimum 600mg) verilir. </a:t>
            </a:r>
            <a:endParaRPr lang="tr-TR" altLang="tr-TR" sz="2000"/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endParaRPr lang="tr-TR" altLang="tr-TR" sz="2000"/>
          </a:p>
          <a:p>
            <a:pPr eaLnBrk="1" hangingPunct="1">
              <a:lnSpc>
                <a:spcPct val="150000"/>
              </a:lnSpc>
            </a:pPr>
            <a:endParaRPr lang="en-US" altLang="tr-TR" sz="2000"/>
          </a:p>
        </p:txBody>
      </p:sp>
      <p:pic>
        <p:nvPicPr>
          <p:cNvPr id="44035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9738" y="4365625"/>
            <a:ext cx="446405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etin kutusu 4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4588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725" y="646545"/>
            <a:ext cx="9482557" cy="53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2994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790" y="1173018"/>
            <a:ext cx="7644792" cy="41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896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672" y="616912"/>
            <a:ext cx="6886983" cy="56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61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Başlık 1"/>
          <p:cNvSpPr>
            <a:spLocks noGrp="1"/>
          </p:cNvSpPr>
          <p:nvPr>
            <p:ph type="title"/>
          </p:nvPr>
        </p:nvSpPr>
        <p:spPr>
          <a:xfrm>
            <a:off x="923109" y="143013"/>
            <a:ext cx="9349877" cy="708025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tr-TR" sz="3200" dirty="0"/>
              <a:t>Çocuklarda koruma tedavisi kimlere verilmeli 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78013" y="1714501"/>
            <a:ext cx="8526462" cy="430371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2000"/>
              <a:t>Bulaştırıcı TB hastası ile yakın teması olan tüm çocuklar </a:t>
            </a:r>
          </a:p>
          <a:p>
            <a:pPr eaLnBrk="1" hangingPunct="1">
              <a:lnSpc>
                <a:spcPct val="150000"/>
              </a:lnSpc>
            </a:pPr>
            <a:r>
              <a:rPr lang="tr-TR" sz="2000"/>
              <a:t>Tüberkülin deri testi (TDT) pozitif 15 yaş altı çocuklar (TB hastalığı araştırılıp hastalık tespit edilmeyenler) </a:t>
            </a:r>
          </a:p>
          <a:p>
            <a:pPr lvl="2" eaLnBrk="1" hangingPunct="1">
              <a:lnSpc>
                <a:spcPct val="150000"/>
              </a:lnSpc>
            </a:pPr>
            <a:r>
              <a:rPr lang="tr-TR" sz="2000"/>
              <a:t>BCG aşısızlarda 10 mm ve üzeri,</a:t>
            </a:r>
          </a:p>
          <a:p>
            <a:pPr lvl="2" eaLnBrk="1" hangingPunct="1">
              <a:lnSpc>
                <a:spcPct val="150000"/>
              </a:lnSpc>
            </a:pPr>
            <a:r>
              <a:rPr lang="tr-TR" sz="2000"/>
              <a:t>BCG aşılılarda 15 mm ve üzeri,</a:t>
            </a:r>
          </a:p>
          <a:p>
            <a:pPr lvl="2" eaLnBrk="1" hangingPunct="1">
              <a:lnSpc>
                <a:spcPct val="150000"/>
              </a:lnSpc>
            </a:pPr>
            <a:r>
              <a:rPr lang="tr-TR" sz="2000"/>
              <a:t>İmmun süprese hastalarda </a:t>
            </a:r>
            <a:r>
              <a:rPr lang="it-IT" sz="2000"/>
              <a:t>5 mm ve üzeri.</a:t>
            </a:r>
          </a:p>
          <a:p>
            <a:pPr eaLnBrk="1" hangingPunct="1">
              <a:lnSpc>
                <a:spcPct val="150000"/>
              </a:lnSpc>
            </a:pPr>
            <a:r>
              <a:rPr lang="tr-TR" sz="2000"/>
              <a:t>Tüberkülozlu anneden doğan bebekler.</a:t>
            </a:r>
          </a:p>
          <a:p>
            <a:pPr eaLnBrk="1" hangingPunct="1">
              <a:lnSpc>
                <a:spcPct val="150000"/>
              </a:lnSpc>
            </a:pPr>
            <a:r>
              <a:rPr lang="tr-TR" sz="2000"/>
              <a:t>TDT konversiyonu (arada BCG yapılmamış olmak kaydıyla son iki yıl içerisinde TDT en az 6 mm artan veya pozitifleşenler).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77491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9522" y="-28417"/>
            <a:ext cx="4357718" cy="1143000"/>
          </a:xfrm>
        </p:spPr>
        <p:txBody>
          <a:bodyPr>
            <a:normAutofit/>
          </a:bodyPr>
          <a:lstStyle/>
          <a:p>
            <a:r>
              <a:rPr lang="tr-TR" sz="3200" dirty="0"/>
              <a:t>Olgu 2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43840" y="1243034"/>
            <a:ext cx="7852424" cy="525780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tr-TR" sz="2000" dirty="0"/>
              <a:t>EC, 4 yaş erkek hasta</a:t>
            </a:r>
          </a:p>
          <a:p>
            <a:pPr>
              <a:lnSpc>
                <a:spcPct val="160000"/>
              </a:lnSpc>
            </a:pPr>
            <a:r>
              <a:rPr lang="tr-TR" sz="2000" dirty="0">
                <a:solidFill>
                  <a:srgbClr val="FF0000"/>
                </a:solidFill>
              </a:rPr>
              <a:t>4 haftadır kuru öksürük</a:t>
            </a:r>
            <a:r>
              <a:rPr lang="tr-TR" sz="2000" dirty="0"/>
              <a:t>, aralıklı tekrarlayan ateş ve beraberinde iştahsızlık .</a:t>
            </a:r>
          </a:p>
          <a:p>
            <a:pPr>
              <a:lnSpc>
                <a:spcPct val="160000"/>
              </a:lnSpc>
            </a:pPr>
            <a:r>
              <a:rPr lang="tr-TR" sz="2000" dirty="0"/>
              <a:t>Babaya 3 hafta önce tüberküloz (TB) (basil pozitif) tanısı konarak tedaviye başlanmış.</a:t>
            </a:r>
          </a:p>
          <a:p>
            <a:pPr>
              <a:lnSpc>
                <a:spcPct val="160000"/>
              </a:lnSpc>
            </a:pPr>
            <a:r>
              <a:rPr lang="tr-TR" sz="2000" dirty="0"/>
              <a:t>Akciğer </a:t>
            </a:r>
            <a:r>
              <a:rPr lang="tr-TR" sz="2000" dirty="0" err="1"/>
              <a:t>grafisinde</a:t>
            </a:r>
            <a:r>
              <a:rPr lang="tr-TR" sz="2000" dirty="0"/>
              <a:t> </a:t>
            </a:r>
            <a:r>
              <a:rPr lang="tr-TR" sz="2000" dirty="0" err="1"/>
              <a:t>parakardiyak</a:t>
            </a:r>
            <a:r>
              <a:rPr lang="tr-TR" sz="2000" dirty="0"/>
              <a:t> </a:t>
            </a:r>
            <a:r>
              <a:rPr lang="tr-TR" sz="2000" dirty="0" err="1"/>
              <a:t>infiltrasyonlar</a:t>
            </a:r>
            <a:endParaRPr lang="tr-TR" sz="2000" dirty="0"/>
          </a:p>
          <a:p>
            <a:pPr>
              <a:lnSpc>
                <a:spcPct val="160000"/>
              </a:lnSpc>
            </a:pPr>
            <a:r>
              <a:rPr lang="tr-TR" sz="2000" dirty="0"/>
              <a:t>2 haftalık </a:t>
            </a:r>
            <a:r>
              <a:rPr lang="tr-TR" sz="2000" dirty="0" err="1"/>
              <a:t>non</a:t>
            </a:r>
            <a:r>
              <a:rPr lang="tr-TR" sz="2000" dirty="0"/>
              <a:t> spesifik </a:t>
            </a:r>
            <a:r>
              <a:rPr lang="tr-TR" sz="2000" dirty="0" err="1">
                <a:solidFill>
                  <a:srgbClr val="FF0000"/>
                </a:solidFill>
              </a:rPr>
              <a:t>antibiyoterapiye</a:t>
            </a:r>
            <a:r>
              <a:rPr lang="tr-TR" sz="2000" dirty="0">
                <a:solidFill>
                  <a:srgbClr val="FF0000"/>
                </a:solidFill>
              </a:rPr>
              <a:t> klinik cevap alınamamış.</a:t>
            </a:r>
          </a:p>
          <a:p>
            <a:pPr>
              <a:lnSpc>
                <a:spcPct val="160000"/>
              </a:lnSpc>
            </a:pPr>
            <a:r>
              <a:rPr lang="tr-TR" sz="2000" b="1" dirty="0">
                <a:solidFill>
                  <a:srgbClr val="7030A0"/>
                </a:solidFill>
              </a:rPr>
              <a:t>Bundan sonra neler yapalım?</a:t>
            </a:r>
          </a:p>
          <a:p>
            <a:endParaRPr lang="tr-TR" sz="2000" dirty="0"/>
          </a:p>
        </p:txBody>
      </p:sp>
      <p:pic>
        <p:nvPicPr>
          <p:cNvPr id="4" name="3 İçerik Yer Tutucusu" descr="F:\vsd\TB KONGRESİ\EREN CEVİZCİ\1.jpg"/>
          <p:cNvPicPr>
            <a:picLocks/>
          </p:cNvPicPr>
          <p:nvPr/>
        </p:nvPicPr>
        <p:blipFill>
          <a:blip r:embed="rId2"/>
          <a:srcRect l="23394" t="9936" r="30097" b="32379"/>
          <a:stretch>
            <a:fillRect/>
          </a:stretch>
        </p:blipFill>
        <p:spPr bwMode="auto">
          <a:xfrm>
            <a:off x="7395900" y="1672046"/>
            <a:ext cx="4560967" cy="3932050"/>
          </a:xfrm>
          <a:prstGeom prst="rect">
            <a:avLst/>
          </a:prstGeom>
          <a:noFill/>
        </p:spPr>
      </p:pic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AA5B0B28-5038-40EE-A559-FDFD76E9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437598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04949" y="68013"/>
            <a:ext cx="8229600" cy="714372"/>
          </a:xfrm>
        </p:spPr>
        <p:txBody>
          <a:bodyPr>
            <a:normAutofit/>
          </a:bodyPr>
          <a:lstStyle/>
          <a:p>
            <a:r>
              <a:rPr lang="tr-TR" sz="3200" dirty="0"/>
              <a:t>Klinik gidiş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96833" y="1236136"/>
            <a:ext cx="9714411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tr-TR" sz="2400" dirty="0"/>
              <a:t>Hastaya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400" dirty="0" err="1"/>
              <a:t>Non</a:t>
            </a:r>
            <a:r>
              <a:rPr lang="tr-TR" sz="2400" dirty="0"/>
              <a:t> spesifik tedaviye rağmen düzelmeyen </a:t>
            </a:r>
            <a:r>
              <a:rPr lang="tr-TR" sz="2400" dirty="0">
                <a:highlight>
                  <a:srgbClr val="FFFF00"/>
                </a:highlight>
              </a:rPr>
              <a:t>şikayetleri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400" dirty="0">
                <a:highlight>
                  <a:srgbClr val="FFFF00"/>
                </a:highlight>
              </a:rPr>
              <a:t>Radyolojik </a:t>
            </a:r>
            <a:r>
              <a:rPr lang="tr-TR" sz="2400" dirty="0"/>
              <a:t>bulguları olması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400" dirty="0"/>
              <a:t>Ev içi TB </a:t>
            </a:r>
            <a:r>
              <a:rPr lang="tr-TR" sz="2400" dirty="0">
                <a:highlight>
                  <a:srgbClr val="FFFF00"/>
                </a:highlight>
              </a:rPr>
              <a:t>teması</a:t>
            </a:r>
            <a:r>
              <a:rPr lang="tr-TR" sz="2400" dirty="0"/>
              <a:t> nedeni ile TB araştırmalarına başlandı. 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TDT: </a:t>
            </a:r>
            <a:r>
              <a:rPr lang="tr-TR" sz="2400" dirty="0">
                <a:solidFill>
                  <a:srgbClr val="FF0000"/>
                </a:solidFill>
              </a:rPr>
              <a:t>15 mm </a:t>
            </a:r>
            <a:r>
              <a:rPr lang="tr-TR" sz="2400" dirty="0"/>
              <a:t>olarak bulundu.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Balgam çıkartamayan hastaya 3 gün açlık mide suyunda (AMS) aside </a:t>
            </a:r>
            <a:r>
              <a:rPr lang="tr-TR" sz="2400" dirty="0" err="1"/>
              <a:t>rezistan</a:t>
            </a:r>
            <a:r>
              <a:rPr lang="tr-TR" sz="2400" dirty="0"/>
              <a:t> bakteri (ARB) araması yapıldı ve kültüre ekildi.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Hastanın ARB incelemeleri </a:t>
            </a:r>
            <a:r>
              <a:rPr lang="tr-TR" sz="2400" dirty="0">
                <a:solidFill>
                  <a:srgbClr val="FF0000"/>
                </a:solidFill>
              </a:rPr>
              <a:t>negatif olarak </a:t>
            </a:r>
            <a:r>
              <a:rPr lang="tr-TR" sz="2400" dirty="0"/>
              <a:t>sonuçlandı. </a:t>
            </a:r>
          </a:p>
        </p:txBody>
      </p:sp>
      <p:pic>
        <p:nvPicPr>
          <p:cNvPr id="4" name="3 İçerik Yer Tutucusu" descr="F:\vsd\TB KONGRESİ\EREN CEVİZCİ\1.jpg">
            <a:extLst>
              <a:ext uri="{FF2B5EF4-FFF2-40B4-BE49-F238E27FC236}">
                <a16:creationId xmlns="" xmlns:a16="http://schemas.microsoft.com/office/drawing/2014/main" id="{B3E4F74B-9CE9-4EF1-B16A-634C3495B975}"/>
              </a:ext>
            </a:extLst>
          </p:cNvPr>
          <p:cNvPicPr>
            <a:picLocks/>
          </p:cNvPicPr>
          <p:nvPr/>
        </p:nvPicPr>
        <p:blipFill>
          <a:blip r:embed="rId2"/>
          <a:srcRect l="23394" t="9936" r="30097" b="32379"/>
          <a:stretch>
            <a:fillRect/>
          </a:stretch>
        </p:blipFill>
        <p:spPr bwMode="auto">
          <a:xfrm>
            <a:off x="9202993" y="1095901"/>
            <a:ext cx="2901357" cy="2801631"/>
          </a:xfrm>
          <a:prstGeom prst="rect">
            <a:avLst/>
          </a:prstGeom>
          <a:noFill/>
        </p:spPr>
      </p:pic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62407CCA-D940-4B93-8F2C-F3F9C5AB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851454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Tanımız nedir?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024034" y="1643051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</a:pPr>
            <a:r>
              <a:rPr lang="tr-TR" sz="2800" dirty="0" err="1"/>
              <a:t>Bronkopnömoni</a:t>
            </a:r>
            <a:r>
              <a:rPr lang="tr-TR" sz="2800" dirty="0"/>
              <a:t>?</a:t>
            </a:r>
          </a:p>
          <a:p>
            <a:pPr marL="514350" indent="-514350">
              <a:lnSpc>
                <a:spcPct val="200000"/>
              </a:lnSpc>
            </a:pPr>
            <a:r>
              <a:rPr lang="tr-TR" sz="2800" dirty="0"/>
              <a:t>TB enfeksiyonu?</a:t>
            </a:r>
          </a:p>
          <a:p>
            <a:pPr marL="514350" indent="-514350">
              <a:lnSpc>
                <a:spcPct val="200000"/>
              </a:lnSpc>
            </a:pPr>
            <a:r>
              <a:rPr lang="tr-TR" sz="2800" dirty="0" err="1"/>
              <a:t>Primer</a:t>
            </a:r>
            <a:r>
              <a:rPr lang="tr-TR" sz="2800" dirty="0"/>
              <a:t> TB hastalığı?</a:t>
            </a:r>
          </a:p>
          <a:p>
            <a:pPr marL="514350" indent="-514350">
              <a:lnSpc>
                <a:spcPct val="200000"/>
              </a:lnSpc>
            </a:pPr>
            <a:r>
              <a:rPr lang="tr-TR" sz="2800" dirty="0"/>
              <a:t>TB tanısını nereye oturtabiliriz?</a:t>
            </a:r>
          </a:p>
          <a:p>
            <a:pPr>
              <a:lnSpc>
                <a:spcPct val="200000"/>
              </a:lnSpc>
            </a:pPr>
            <a:endParaRPr lang="tr-TR" sz="2800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2E21F6B3-C84A-4977-ABE2-E5E8FB87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16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8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 idx="4294967295"/>
          </p:nvPr>
        </p:nvSpPr>
        <p:spPr>
          <a:xfrm>
            <a:off x="2256381" y="295185"/>
            <a:ext cx="7949657" cy="993775"/>
          </a:xfrm>
          <a:solidFill>
            <a:srgbClr val="FF9900"/>
          </a:solidFill>
        </p:spPr>
        <p:txBody>
          <a:bodyPr/>
          <a:lstStyle/>
          <a:p>
            <a:r>
              <a:rPr lang="tr-TR" sz="3200"/>
              <a:t>TB hastalığında olgu tanımlamaları</a:t>
            </a:r>
          </a:p>
        </p:txBody>
      </p:sp>
      <p:sp>
        <p:nvSpPr>
          <p:cNvPr id="47106" name="Rectangle 4"/>
          <p:cNvSpPr>
            <a:spLocks noGrp="1"/>
          </p:cNvSpPr>
          <p:nvPr>
            <p:ph type="body" sz="half" idx="4294967295"/>
          </p:nvPr>
        </p:nvSpPr>
        <p:spPr>
          <a:xfrm>
            <a:off x="1981200" y="1600201"/>
            <a:ext cx="4038600" cy="4525963"/>
          </a:xfrm>
          <a:ln w="3810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tr-TR" sz="2400" dirty="0"/>
              <a:t>Tutulum yerine göre:</a:t>
            </a:r>
          </a:p>
          <a:p>
            <a:pPr>
              <a:buFont typeface="Wingdings" pitchFamily="2" charset="2"/>
              <a:buChar char="Ø"/>
            </a:pPr>
            <a:r>
              <a:rPr lang="tr-TR" sz="2400" dirty="0">
                <a:solidFill>
                  <a:srgbClr val="FF0000"/>
                </a:solidFill>
              </a:rPr>
              <a:t>Akciğer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err="1"/>
              <a:t>Primer</a:t>
            </a:r>
            <a:r>
              <a:rPr lang="tr-TR" sz="2400" dirty="0"/>
              <a:t> TB (Çocuklarda en sık)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err="1"/>
              <a:t>Progressif</a:t>
            </a:r>
            <a:r>
              <a:rPr lang="tr-TR" sz="2400" dirty="0"/>
              <a:t> </a:t>
            </a:r>
            <a:r>
              <a:rPr lang="tr-TR" sz="2400" dirty="0" err="1"/>
              <a:t>primer</a:t>
            </a:r>
            <a:r>
              <a:rPr lang="tr-TR" sz="2400" dirty="0"/>
              <a:t> TB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err="1"/>
              <a:t>Sekonder</a:t>
            </a:r>
            <a:r>
              <a:rPr lang="tr-TR" sz="2400" dirty="0"/>
              <a:t> –</a:t>
            </a:r>
            <a:r>
              <a:rPr lang="tr-TR" sz="2400" dirty="0" err="1"/>
              <a:t>kaviter</a:t>
            </a:r>
            <a:r>
              <a:rPr lang="tr-TR" sz="2400" dirty="0"/>
              <a:t> TB</a:t>
            </a:r>
          </a:p>
          <a:p>
            <a:pPr>
              <a:buFont typeface="Wingdings" pitchFamily="2" charset="2"/>
              <a:buChar char="ü"/>
            </a:pPr>
            <a:r>
              <a:rPr lang="tr-TR" sz="2400" dirty="0" err="1"/>
              <a:t>Miliyer</a:t>
            </a:r>
            <a:r>
              <a:rPr lang="tr-TR" sz="2400" dirty="0"/>
              <a:t> TB (Akciğer dışı da olabilir)</a:t>
            </a:r>
          </a:p>
          <a:p>
            <a:pPr>
              <a:buFont typeface="Wingdings" pitchFamily="2" charset="2"/>
              <a:buChar char="Ø"/>
            </a:pPr>
            <a:r>
              <a:rPr lang="tr-TR" sz="2400" dirty="0">
                <a:solidFill>
                  <a:srgbClr val="FF0000"/>
                </a:solidFill>
              </a:rPr>
              <a:t>Akciğer dışı (Çocuklarda en sık TB </a:t>
            </a:r>
            <a:r>
              <a:rPr lang="tr-TR" sz="2400" dirty="0" err="1">
                <a:solidFill>
                  <a:srgbClr val="FF0000"/>
                </a:solidFill>
              </a:rPr>
              <a:t>lenfadenit</a:t>
            </a:r>
            <a:r>
              <a:rPr lang="tr-TR" sz="2400" dirty="0">
                <a:solidFill>
                  <a:srgbClr val="FF0000"/>
                </a:solidFill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tr-TR" sz="2400" dirty="0">
                <a:solidFill>
                  <a:srgbClr val="FF0000"/>
                </a:solidFill>
              </a:rPr>
              <a:t>İkisi birlikte</a:t>
            </a:r>
          </a:p>
        </p:txBody>
      </p:sp>
      <p:sp>
        <p:nvSpPr>
          <p:cNvPr id="47107" name="Rectangle 5"/>
          <p:cNvSpPr>
            <a:spLocks noGrp="1"/>
          </p:cNvSpPr>
          <p:nvPr>
            <p:ph type="body" sz="half" idx="4294967295"/>
          </p:nvPr>
        </p:nvSpPr>
        <p:spPr>
          <a:xfrm>
            <a:off x="6167438" y="1628775"/>
            <a:ext cx="4038600" cy="4464050"/>
          </a:xfrm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tr-TR" dirty="0"/>
              <a:t>Bakteriyolojik ispata göre:</a:t>
            </a:r>
          </a:p>
          <a:p>
            <a:endParaRPr lang="tr-TR" dirty="0"/>
          </a:p>
          <a:p>
            <a:pPr>
              <a:buFont typeface="Wingdings" pitchFamily="2" charset="2"/>
              <a:buChar char="Ø"/>
            </a:pPr>
            <a:r>
              <a:rPr lang="tr-TR" dirty="0"/>
              <a:t>Bakteriyolojik olarak ispatlanmış</a:t>
            </a:r>
          </a:p>
          <a:p>
            <a:pPr>
              <a:buFont typeface="Wingdings" pitchFamily="2" charset="2"/>
              <a:buChar char="Ø"/>
            </a:pPr>
            <a:r>
              <a:rPr lang="tr-TR" dirty="0"/>
              <a:t>Klinik TB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69B32415-B31E-4494-9D15-0C547ECE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4D877-5A4B-4AA0-8967-10FEB7A4B4A8}" type="slidenum">
              <a:rPr lang="tr-TR" smtClean="0"/>
              <a:pPr>
                <a:defRPr/>
              </a:pPr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3035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9522" y="1528889"/>
            <a:ext cx="5651860" cy="4756002"/>
          </a:xfrm>
          <a:solidFill>
            <a:srgbClr val="FFC000"/>
          </a:solidFill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sz="1800" b="1" dirty="0"/>
              <a:t>Mikrobiyolojik doğrulanmış TB: </a:t>
            </a:r>
            <a:r>
              <a:rPr lang="tr-TR" sz="1800" dirty="0"/>
              <a:t>En az 1 solunum yolu </a:t>
            </a:r>
            <a:r>
              <a:rPr lang="tr-TR" sz="1800" dirty="0" err="1"/>
              <a:t>sekresyonunda</a:t>
            </a:r>
            <a:r>
              <a:rPr lang="tr-TR" sz="1800" dirty="0"/>
              <a:t> gösterilmiş </a:t>
            </a:r>
            <a:r>
              <a:rPr lang="tr-TR" sz="1800" i="1" dirty="0"/>
              <a:t>M. </a:t>
            </a:r>
            <a:r>
              <a:rPr lang="tr-TR" sz="1800" i="1" dirty="0" err="1"/>
              <a:t>Tuberculosis</a:t>
            </a:r>
            <a:r>
              <a:rPr lang="tr-TR" sz="1800" i="1" dirty="0"/>
              <a:t> </a:t>
            </a:r>
            <a:r>
              <a:rPr lang="tr-TR" sz="1800" dirty="0"/>
              <a:t>(Kültür ya da </a:t>
            </a:r>
            <a:r>
              <a:rPr lang="tr-TR" sz="1800" dirty="0" err="1"/>
              <a:t>Xpert</a:t>
            </a:r>
            <a:r>
              <a:rPr lang="tr-TR" sz="1800" dirty="0"/>
              <a:t>)</a:t>
            </a:r>
          </a:p>
          <a:p>
            <a:pPr>
              <a:lnSpc>
                <a:spcPct val="150000"/>
              </a:lnSpc>
            </a:pPr>
            <a:r>
              <a:rPr lang="tr-TR" sz="1800" b="1" dirty="0"/>
              <a:t>Klinik tanı konmuş TB: </a:t>
            </a:r>
            <a:r>
              <a:rPr lang="tr-TR" sz="1800" dirty="0"/>
              <a:t>Bakteriyolojik doğrulama yok ve aşağıdakilerden en az ikisi olan hastalar: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800" dirty="0"/>
              <a:t>TB ile uyumlu </a:t>
            </a:r>
            <a:r>
              <a:rPr lang="tr-TR" sz="1800" dirty="0">
                <a:solidFill>
                  <a:srgbClr val="0070C0"/>
                </a:solidFill>
              </a:rPr>
              <a:t>semptom </a:t>
            </a:r>
            <a:r>
              <a:rPr lang="tr-TR" sz="1800" dirty="0"/>
              <a:t>ve bulgu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800" dirty="0"/>
              <a:t>TB ile uyumlu </a:t>
            </a:r>
            <a:r>
              <a:rPr lang="tr-TR" sz="1800" dirty="0">
                <a:solidFill>
                  <a:srgbClr val="0070C0"/>
                </a:solidFill>
              </a:rPr>
              <a:t>akciğer </a:t>
            </a:r>
            <a:r>
              <a:rPr lang="tr-TR" sz="1800" dirty="0" err="1">
                <a:solidFill>
                  <a:srgbClr val="0070C0"/>
                </a:solidFill>
              </a:rPr>
              <a:t>grafisi</a:t>
            </a:r>
            <a:endParaRPr lang="tr-TR" sz="18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800" dirty="0"/>
              <a:t>Yakın TB </a:t>
            </a:r>
            <a:r>
              <a:rPr lang="tr-TR" sz="1800" dirty="0">
                <a:solidFill>
                  <a:srgbClr val="0070C0"/>
                </a:solidFill>
              </a:rPr>
              <a:t>teması</a:t>
            </a:r>
            <a:r>
              <a:rPr lang="tr-TR" sz="1800" dirty="0"/>
              <a:t> ya da immünolojik enfeksiyon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1800" dirty="0"/>
              <a:t>bulgusu (TDT ya da IGST pozitifliği)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800" dirty="0"/>
              <a:t>TB tedavisine pozitif cevap</a:t>
            </a:r>
          </a:p>
          <a:p>
            <a:pPr marL="0" indent="0">
              <a:lnSpc>
                <a:spcPct val="150000"/>
              </a:lnSpc>
              <a:buNone/>
            </a:pPr>
            <a:endParaRPr lang="tr-TR" sz="1800" dirty="0"/>
          </a:p>
          <a:p>
            <a:pPr>
              <a:lnSpc>
                <a:spcPct val="150000"/>
              </a:lnSpc>
            </a:pPr>
            <a:endParaRPr lang="tr-TR" sz="18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284" y="1003025"/>
            <a:ext cx="5316194" cy="3114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523" y="0"/>
            <a:ext cx="3342955" cy="96970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327" y="1500174"/>
            <a:ext cx="4706151" cy="492691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Metin kutusu 1">
            <a:extLst>
              <a:ext uri="{FF2B5EF4-FFF2-40B4-BE49-F238E27FC236}">
                <a16:creationId xmlns="" xmlns:a16="http://schemas.microsoft.com/office/drawing/2014/main" id="{423BD85E-9EA9-43F8-9114-2E15FEAEBF58}"/>
              </a:ext>
            </a:extLst>
          </p:cNvPr>
          <p:cNvSpPr txBox="1"/>
          <p:nvPr/>
        </p:nvSpPr>
        <p:spPr>
          <a:xfrm>
            <a:off x="3053918" y="319596"/>
            <a:ext cx="5244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Bakteriyolojik ispata göre sınıflama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481EAD25-A420-4463-8C20-7C735CD03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74647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1 Başlık"/>
          <p:cNvSpPr>
            <a:spLocks noGrp="1"/>
          </p:cNvSpPr>
          <p:nvPr>
            <p:ph type="title"/>
          </p:nvPr>
        </p:nvSpPr>
        <p:spPr>
          <a:xfrm>
            <a:off x="0" y="8709"/>
            <a:ext cx="8229600" cy="868363"/>
          </a:xfrm>
          <a:noFill/>
        </p:spPr>
        <p:txBody>
          <a:bodyPr/>
          <a:lstStyle/>
          <a:p>
            <a:pPr eaLnBrk="1" hangingPunct="1"/>
            <a:r>
              <a:rPr lang="tr-TR" sz="3200" dirty="0"/>
              <a:t>Çocuklarda TB tanısının dayanakları</a:t>
            </a:r>
          </a:p>
        </p:txBody>
      </p:sp>
      <p:sp>
        <p:nvSpPr>
          <p:cNvPr id="53250" name="2 İçerik Yer Tutucusu"/>
          <p:cNvSpPr>
            <a:spLocks noGrp="1"/>
          </p:cNvSpPr>
          <p:nvPr>
            <p:ph idx="1"/>
          </p:nvPr>
        </p:nvSpPr>
        <p:spPr>
          <a:xfrm>
            <a:off x="1675290" y="1384232"/>
            <a:ext cx="8841419" cy="5387487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Tüberkülozla uyumlu semptomlar ve klinik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Tüberkülozla uyumlu radyoloji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Mikrobiyoloji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Yakın TB teması ya da immünolojik enfeksiyon bulgusu (TDT ya da IGST pozitifliği)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TB tedavisine iyi yanıt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400" dirty="0"/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A4A59315-8D7C-426A-98A2-076A32CA0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66664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4D877-5A4B-4AA0-8967-10FEB7A4B4A8}" type="slidenum">
              <a:rPr lang="tr-TR" smtClean="0"/>
              <a:pPr>
                <a:defRPr/>
              </a:pPr>
              <a:t>2</a:t>
            </a:fld>
            <a:endParaRPr lang="tr-TR"/>
          </a:p>
        </p:txBody>
      </p:sp>
      <p:pic>
        <p:nvPicPr>
          <p:cNvPr id="3" name="Resim 3"/>
          <p:cNvPicPr/>
          <p:nvPr/>
        </p:nvPicPr>
        <p:blipFill>
          <a:blip r:embed="rId2"/>
          <a:stretch/>
        </p:blipFill>
        <p:spPr>
          <a:xfrm>
            <a:off x="661153" y="1471749"/>
            <a:ext cx="3310406" cy="3995989"/>
          </a:xfrm>
          <a:prstGeom prst="rect">
            <a:avLst/>
          </a:prstGeom>
          <a:ln w="0">
            <a:noFill/>
          </a:ln>
        </p:spPr>
      </p:pic>
      <p:pic>
        <p:nvPicPr>
          <p:cNvPr id="4" name="Resim 1"/>
          <p:cNvPicPr/>
          <p:nvPr/>
        </p:nvPicPr>
        <p:blipFill>
          <a:blip r:embed="rId3"/>
          <a:stretch/>
        </p:blipFill>
        <p:spPr>
          <a:xfrm>
            <a:off x="4241074" y="1471749"/>
            <a:ext cx="3662740" cy="3995989"/>
          </a:xfrm>
          <a:prstGeom prst="rect">
            <a:avLst/>
          </a:prstGeom>
          <a:ln w="0">
            <a:noFill/>
          </a:ln>
        </p:spPr>
      </p:pic>
      <p:pic>
        <p:nvPicPr>
          <p:cNvPr id="5" name="İçerik Yer Tutucusu 6">
            <a:extLst>
              <a:ext uri="{FF2B5EF4-FFF2-40B4-BE49-F238E27FC236}">
                <a16:creationId xmlns="" xmlns:a16="http://schemas.microsoft.com/office/drawing/2014/main" id="{06D96EDD-BA04-7532-C55A-3B1A1A534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421" y="1471748"/>
            <a:ext cx="3160761" cy="392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0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1 Başlık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8362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tr-TR" sz="3200" dirty="0"/>
              <a:t>TB tanısı: TB ile uyumlu klinik şikayet- bulgu</a:t>
            </a:r>
          </a:p>
        </p:txBody>
      </p:sp>
      <p:sp>
        <p:nvSpPr>
          <p:cNvPr id="54274" name="2 İçerik Yer Tutucusu"/>
          <p:cNvSpPr>
            <a:spLocks noGrp="1"/>
          </p:cNvSpPr>
          <p:nvPr>
            <p:ph idx="1"/>
          </p:nvPr>
        </p:nvSpPr>
        <p:spPr>
          <a:xfrm>
            <a:off x="838199" y="984737"/>
            <a:ext cx="11235431" cy="5387487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tr-TR" sz="2000" dirty="0"/>
              <a:t>Tedaviye dirençli, açıklanamayan 2 haftadan uzun süren </a:t>
            </a:r>
            <a:r>
              <a:rPr lang="tr-TR" sz="2000" dirty="0">
                <a:solidFill>
                  <a:srgbClr val="FF0000"/>
                </a:solidFill>
              </a:rPr>
              <a:t>öksürük</a:t>
            </a:r>
          </a:p>
          <a:p>
            <a:pPr>
              <a:lnSpc>
                <a:spcPct val="140000"/>
              </a:lnSpc>
            </a:pPr>
            <a:r>
              <a:rPr lang="tr-TR" sz="2000" dirty="0"/>
              <a:t>Balgam çıkartma-</a:t>
            </a:r>
            <a:r>
              <a:rPr lang="tr-TR" sz="2000" dirty="0" err="1"/>
              <a:t>hemoptizi</a:t>
            </a:r>
            <a:endParaRPr lang="en-US" sz="2000" dirty="0"/>
          </a:p>
          <a:p>
            <a:pPr>
              <a:lnSpc>
                <a:spcPct val="140000"/>
              </a:lnSpc>
            </a:pPr>
            <a:r>
              <a:rPr lang="tr-TR" sz="2000" dirty="0">
                <a:solidFill>
                  <a:srgbClr val="FF0000"/>
                </a:solidFill>
              </a:rPr>
              <a:t>Kiloda</a:t>
            </a:r>
            <a:r>
              <a:rPr lang="tr-TR" sz="2000" dirty="0"/>
              <a:t> açıklanamayan % 5 ve üzeri kayıp yada büyüme durması ya da geriliği</a:t>
            </a:r>
          </a:p>
          <a:p>
            <a:pPr>
              <a:lnSpc>
                <a:spcPct val="140000"/>
              </a:lnSpc>
            </a:pPr>
            <a:r>
              <a:rPr lang="tr-TR" sz="2000" dirty="0"/>
              <a:t>Dirençli (1 haftadan uzun) ve açıklanamayan </a:t>
            </a:r>
            <a:r>
              <a:rPr lang="tr-TR" sz="2000" dirty="0">
                <a:solidFill>
                  <a:srgbClr val="FF0000"/>
                </a:solidFill>
              </a:rPr>
              <a:t>ateş</a:t>
            </a:r>
            <a:r>
              <a:rPr lang="tr-TR" sz="2000" dirty="0"/>
              <a:t> (38 derece ve üstü)</a:t>
            </a:r>
          </a:p>
          <a:p>
            <a:pPr>
              <a:lnSpc>
                <a:spcPct val="140000"/>
              </a:lnSpc>
            </a:pPr>
            <a:r>
              <a:rPr lang="tr-TR" sz="2000" dirty="0"/>
              <a:t>Dirençli ve açıklanamayan letarji- isteksizlik-halsizlik</a:t>
            </a:r>
          </a:p>
          <a:p>
            <a:pPr>
              <a:lnSpc>
                <a:spcPct val="140000"/>
              </a:lnSpc>
            </a:pPr>
            <a:r>
              <a:rPr lang="tr-TR" sz="2000" dirty="0"/>
              <a:t>0-2 ay arasında ilave bulgular (Açıklanamayan </a:t>
            </a:r>
            <a:r>
              <a:rPr lang="tr-TR" sz="2000" dirty="0" err="1"/>
              <a:t>hepatosplenomegali</a:t>
            </a:r>
            <a:r>
              <a:rPr lang="tr-TR" sz="2000" dirty="0"/>
              <a:t>, </a:t>
            </a:r>
            <a:r>
              <a:rPr lang="tr-TR" sz="2000" dirty="0" err="1"/>
              <a:t>sepsis</a:t>
            </a:r>
            <a:r>
              <a:rPr lang="tr-TR" sz="2000" dirty="0"/>
              <a:t> benzer durum, </a:t>
            </a:r>
            <a:r>
              <a:rPr lang="tr-TR" sz="2000" dirty="0" err="1"/>
              <a:t>neonatal</a:t>
            </a:r>
            <a:r>
              <a:rPr lang="tr-TR" sz="2000" dirty="0"/>
              <a:t> </a:t>
            </a:r>
            <a:r>
              <a:rPr lang="tr-TR" sz="2000" dirty="0" err="1"/>
              <a:t>pnömoni</a:t>
            </a:r>
            <a:endParaRPr lang="tr-TR" sz="2000" dirty="0"/>
          </a:p>
          <a:p>
            <a:pPr>
              <a:lnSpc>
                <a:spcPct val="140000"/>
              </a:lnSpc>
            </a:pPr>
            <a:endParaRPr lang="tr-TR" sz="2000" dirty="0"/>
          </a:p>
          <a:p>
            <a:pPr>
              <a:lnSpc>
                <a:spcPct val="140000"/>
              </a:lnSpc>
            </a:pPr>
            <a:endParaRPr lang="tr-TR" sz="2000" dirty="0"/>
          </a:p>
        </p:txBody>
      </p:sp>
      <p:sp>
        <p:nvSpPr>
          <p:cNvPr id="54275" name="3 Dikdörtgen"/>
          <p:cNvSpPr>
            <a:spLocks noChangeArrowheads="1"/>
          </p:cNvSpPr>
          <p:nvPr/>
        </p:nvSpPr>
        <p:spPr bwMode="auto">
          <a:xfrm>
            <a:off x="2063751" y="6237289"/>
            <a:ext cx="8143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/>
              <a:t>Graham SM, Ahmed T, Amanullah F, et al. Evaluation of tuberculosis diagnostics in children: 1. Proposed clinical </a:t>
            </a:r>
            <a:r>
              <a:rPr lang="en-US" sz="1000"/>
              <a:t>case definitions for classification of intrathoracic tuberculosis disease. Consensus from an expert panel. J Infect Dis</a:t>
            </a:r>
            <a:r>
              <a:rPr lang="tr-TR" sz="1000"/>
              <a:t> </a:t>
            </a:r>
            <a:r>
              <a:rPr lang="en-US" sz="1000"/>
              <a:t>2012; 205: Suppl. 2, S199–S208.</a:t>
            </a:r>
            <a:endParaRPr lang="tr-TR" sz="1000"/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351A4096-6FB9-4D98-A86A-AAB4A71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318993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b="1" dirty="0"/>
              <a:t>TB Tanısı: Temas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38200" y="1357298"/>
            <a:ext cx="10515600" cy="477996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None/>
            </a:pPr>
            <a:r>
              <a:rPr lang="tr-TR" sz="2100" b="1" dirty="0">
                <a:solidFill>
                  <a:srgbClr val="FF0000"/>
                </a:solidFill>
              </a:rPr>
              <a:t>1. Yakın temas: </a:t>
            </a:r>
            <a:r>
              <a:rPr lang="tr-TR" sz="2100" dirty="0"/>
              <a:t>Bulaştırıcı hasta ile toplam </a:t>
            </a:r>
            <a:r>
              <a:rPr lang="tr-TR" sz="2100" dirty="0">
                <a:solidFill>
                  <a:srgbClr val="FF0000"/>
                </a:solidFill>
              </a:rPr>
              <a:t>8 saat </a:t>
            </a:r>
            <a:r>
              <a:rPr lang="tr-TR" sz="2100" dirty="0"/>
              <a:t>ve üzerinde kapalı ortamda hasta ile birlikte bulunmuş kişiler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100" dirty="0"/>
              <a:t>Ev içi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100" dirty="0"/>
              <a:t>Ev dışı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2100" dirty="0"/>
              <a:t>Okul, öğrenci yurdu, kışla, tutukevi ve cezaevi gibi toplu yaşanan yerlerde TB hastası saptanınca, </a:t>
            </a:r>
            <a:r>
              <a:rPr lang="tr-TR" sz="2100" b="1" dirty="0">
                <a:solidFill>
                  <a:srgbClr val="FF0000"/>
                </a:solidFill>
              </a:rPr>
              <a:t>aynı odayı </a:t>
            </a:r>
            <a:r>
              <a:rPr lang="tr-TR" sz="2100" dirty="0"/>
              <a:t>paylaşan insanlar da temaslı kabul edilir.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2100" dirty="0"/>
              <a:t>Bulaştırıcı TB hastası ile sekiz saatlik uçak yolculuğu yapanlar da temaslı kabul edilir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tr-TR" sz="2100" b="1" dirty="0">
                <a:solidFill>
                  <a:srgbClr val="FF0000"/>
                </a:solidFill>
              </a:rPr>
              <a:t>2. Sıradan temas: </a:t>
            </a:r>
            <a:r>
              <a:rPr lang="tr-TR" sz="2100" dirty="0"/>
              <a:t>Bulaştırıcı hastanın 8 saatten daha kısa süreyle kapalı alandaki temaslıları. </a:t>
            </a:r>
          </a:p>
          <a:p>
            <a:pPr>
              <a:lnSpc>
                <a:spcPct val="150000"/>
              </a:lnSpc>
            </a:pPr>
            <a:endParaRPr lang="tr-TR" sz="2100" dirty="0"/>
          </a:p>
          <a:p>
            <a:pPr>
              <a:lnSpc>
                <a:spcPct val="150000"/>
              </a:lnSpc>
            </a:pPr>
            <a:endParaRPr lang="tr-TR" sz="2100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AD47511D-B225-4B7E-A8DD-5DB86256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91738" y="-88732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dirty="0"/>
              <a:t>Olgumuzda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03014" y="1501099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tr-TR" sz="2800" dirty="0"/>
              <a:t>Tüberküloz teması +</a:t>
            </a:r>
          </a:p>
          <a:p>
            <a:pPr>
              <a:lnSpc>
                <a:spcPct val="150000"/>
              </a:lnSpc>
            </a:pPr>
            <a:r>
              <a:rPr lang="tr-TR" sz="2800" dirty="0"/>
              <a:t>TDT pozitifliği +</a:t>
            </a:r>
          </a:p>
          <a:p>
            <a:pPr>
              <a:lnSpc>
                <a:spcPct val="150000"/>
              </a:lnSpc>
            </a:pPr>
            <a:r>
              <a:rPr lang="tr-TR" sz="2800" dirty="0" err="1"/>
              <a:t>Non</a:t>
            </a:r>
            <a:r>
              <a:rPr lang="tr-TR" sz="2800" dirty="0"/>
              <a:t> spesifik tedaviye cevapsız klinik bulgular +</a:t>
            </a:r>
          </a:p>
          <a:p>
            <a:pPr>
              <a:lnSpc>
                <a:spcPct val="150000"/>
              </a:lnSpc>
            </a:pPr>
            <a:r>
              <a:rPr lang="tr-TR" sz="2800" dirty="0" err="1"/>
              <a:t>Non</a:t>
            </a:r>
            <a:r>
              <a:rPr lang="tr-TR" sz="2800" dirty="0"/>
              <a:t> spesifik tedaviye cevapsız radyolojik bulgular +</a:t>
            </a:r>
          </a:p>
          <a:p>
            <a:pPr>
              <a:lnSpc>
                <a:spcPct val="150000"/>
              </a:lnSpc>
            </a:pPr>
            <a:r>
              <a:rPr lang="tr-TR" sz="2800" dirty="0"/>
              <a:t>Bakteriyolojik doğrulama –</a:t>
            </a:r>
          </a:p>
          <a:p>
            <a:pPr>
              <a:lnSpc>
                <a:spcPct val="150000"/>
              </a:lnSpc>
            </a:pPr>
            <a:r>
              <a:rPr lang="tr-TR" sz="2800" dirty="0"/>
              <a:t>Tanı: Klinik tanı konmuş tüberküloz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7245BCF0-6951-4A77-BE1D-C1FAC6B6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22</a:t>
            </a:fld>
            <a:endParaRPr lang="tr-TR" dirty="0"/>
          </a:p>
        </p:txBody>
      </p:sp>
      <p:pic>
        <p:nvPicPr>
          <p:cNvPr id="5" name="3 İçerik Yer Tutucusu" descr="F:\vsd\TB KONGRESİ\EREN CEVİZCİ\1.jpg">
            <a:extLst>
              <a:ext uri="{FF2B5EF4-FFF2-40B4-BE49-F238E27FC236}">
                <a16:creationId xmlns="" xmlns:a16="http://schemas.microsoft.com/office/drawing/2014/main" id="{5F210DC1-8768-47AD-9E58-0C141A3BD3D6}"/>
              </a:ext>
            </a:extLst>
          </p:cNvPr>
          <p:cNvPicPr>
            <a:picLocks/>
          </p:cNvPicPr>
          <p:nvPr/>
        </p:nvPicPr>
        <p:blipFill>
          <a:blip r:embed="rId2"/>
          <a:srcRect l="23394" t="9936" r="30097" b="32379"/>
          <a:stretch>
            <a:fillRect/>
          </a:stretch>
        </p:blipFill>
        <p:spPr bwMode="auto">
          <a:xfrm>
            <a:off x="8925584" y="3341951"/>
            <a:ext cx="2901357" cy="2801631"/>
          </a:xfrm>
          <a:prstGeom prst="rect">
            <a:avLst/>
          </a:prstGeom>
          <a:noFill/>
        </p:spPr>
      </p:pic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944339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4023" y="108164"/>
            <a:ext cx="8229600" cy="797528"/>
          </a:xfrm>
          <a:noFill/>
        </p:spPr>
        <p:txBody>
          <a:bodyPr>
            <a:normAutofit/>
          </a:bodyPr>
          <a:lstStyle/>
          <a:p>
            <a:r>
              <a:rPr lang="tr-TR" sz="3200" dirty="0"/>
              <a:t>Olgu 3, 13 yaş kız hasta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423"/>
          <a:stretch>
            <a:fillRect/>
          </a:stretch>
        </p:blipFill>
        <p:spPr bwMode="auto">
          <a:xfrm>
            <a:off x="7457260" y="1410789"/>
            <a:ext cx="4629571" cy="379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Metin kutusu"/>
          <p:cNvSpPr txBox="1"/>
          <p:nvPr/>
        </p:nvSpPr>
        <p:spPr>
          <a:xfrm>
            <a:off x="167691" y="892544"/>
            <a:ext cx="7422717" cy="44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tr-TR" dirty="0"/>
              <a:t>1 aydır devam eden </a:t>
            </a:r>
            <a:r>
              <a:rPr lang="tr-TR" dirty="0">
                <a:highlight>
                  <a:srgbClr val="FFFF00"/>
                </a:highlight>
              </a:rPr>
              <a:t>öksürük ve gece terlemeleri</a:t>
            </a:r>
            <a:r>
              <a:rPr lang="tr-TR" dirty="0"/>
              <a:t>, </a:t>
            </a:r>
            <a:r>
              <a:rPr lang="tr-TR" dirty="0">
                <a:highlight>
                  <a:srgbClr val="FFFF00"/>
                </a:highlight>
              </a:rPr>
              <a:t>2 kg kilo kaybı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tr-TR" dirty="0"/>
              <a:t>Özgeçmişinde özellik yok- </a:t>
            </a:r>
            <a:r>
              <a:rPr lang="tr-TR" dirty="0">
                <a:highlight>
                  <a:srgbClr val="FFFF00"/>
                </a:highlight>
              </a:rPr>
              <a:t>TB teması yok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tr-TR" dirty="0"/>
              <a:t>Öksürük nedeni ile antibiyotik tedavisi ve astım tedavisine cevap alınamamış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tr-TR" dirty="0"/>
              <a:t>Balgam çıkartamıyor, </a:t>
            </a:r>
            <a:r>
              <a:rPr lang="tr-TR" dirty="0" err="1"/>
              <a:t>AMS’de</a:t>
            </a:r>
            <a:r>
              <a:rPr lang="tr-TR" dirty="0"/>
              <a:t> </a:t>
            </a:r>
            <a:r>
              <a:rPr lang="tr-TR" dirty="0">
                <a:highlight>
                  <a:srgbClr val="FFFF00"/>
                </a:highlight>
              </a:rPr>
              <a:t>ARB negatif (2 defa), </a:t>
            </a:r>
            <a:r>
              <a:rPr lang="tr-TR" dirty="0"/>
              <a:t>Klinik TB? 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tr-TR" dirty="0">
                <a:highlight>
                  <a:srgbClr val="FFFF00"/>
                </a:highlight>
              </a:rPr>
              <a:t>TDT: 11 mm </a:t>
            </a:r>
            <a:r>
              <a:rPr lang="tr-TR" dirty="0"/>
              <a:t>(Tek BCG aşısı mevcut)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err="1"/>
              <a:t>Mediastinal</a:t>
            </a:r>
            <a:r>
              <a:rPr lang="tr-TR" dirty="0"/>
              <a:t> kitle?-</a:t>
            </a:r>
            <a:r>
              <a:rPr lang="tr-TR" dirty="0" err="1"/>
              <a:t>Lenfoma</a:t>
            </a:r>
            <a:r>
              <a:rPr lang="tr-TR" dirty="0"/>
              <a:t>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/>
              <a:t>TB tedavisi vermek- izlemek- cevaba bakmak?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 err="1"/>
              <a:t>Malinite</a:t>
            </a:r>
            <a:r>
              <a:rPr lang="tr-TR" dirty="0"/>
              <a:t> ise vakit kaybı!, adli sorunlar!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/>
              <a:t>Hastaya </a:t>
            </a:r>
            <a:r>
              <a:rPr lang="tr-TR" dirty="0" err="1"/>
              <a:t>toraks</a:t>
            </a:r>
            <a:r>
              <a:rPr lang="tr-TR" dirty="0"/>
              <a:t> BT istendi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="" xmlns:a16="http://schemas.microsoft.com/office/drawing/2014/main" id="{FC06C221-7D9D-48A9-8216-1D94433A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744145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28" y="1250141"/>
            <a:ext cx="361952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158" y="1160844"/>
            <a:ext cx="3786214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Metin kutusu"/>
          <p:cNvSpPr txBox="1"/>
          <p:nvPr/>
        </p:nvSpPr>
        <p:spPr>
          <a:xfrm>
            <a:off x="2238349" y="4429132"/>
            <a:ext cx="93873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TB ile uyumlu mediastinal </a:t>
            </a:r>
            <a:r>
              <a:rPr lang="tr-TR" sz="2400" dirty="0" err="1"/>
              <a:t>konglomere</a:t>
            </a:r>
            <a:r>
              <a:rPr lang="tr-TR" sz="2400" dirty="0"/>
              <a:t> LAP ve </a:t>
            </a:r>
            <a:r>
              <a:rPr lang="tr-TR" sz="2400" dirty="0" err="1"/>
              <a:t>asiner</a:t>
            </a:r>
            <a:r>
              <a:rPr lang="tr-TR" sz="2400" dirty="0"/>
              <a:t> infiltrasyonlar mevcut</a:t>
            </a:r>
          </a:p>
          <a:p>
            <a:r>
              <a:rPr lang="tr-TR" sz="2400" dirty="0" err="1"/>
              <a:t>Malinite</a:t>
            </a:r>
            <a:r>
              <a:rPr lang="tr-TR" sz="2400" dirty="0"/>
              <a:t> ya da kitle düşünülmedi</a:t>
            </a:r>
          </a:p>
          <a:p>
            <a:r>
              <a:rPr lang="tr-TR" sz="2400" dirty="0"/>
              <a:t>Tanı: Klinik TB (radyoloji+klinik)</a:t>
            </a:r>
          </a:p>
          <a:p>
            <a:r>
              <a:rPr lang="tr-TR" sz="2400" dirty="0"/>
              <a:t>TB çeşidi: </a:t>
            </a:r>
            <a:r>
              <a:rPr lang="tr-TR" sz="2400" dirty="0" err="1"/>
              <a:t>Primer</a:t>
            </a:r>
            <a:r>
              <a:rPr lang="tr-TR" sz="2400" dirty="0"/>
              <a:t> TB</a:t>
            </a:r>
          </a:p>
          <a:p>
            <a:r>
              <a:rPr lang="tr-TR" sz="2400" dirty="0"/>
              <a:t>Tedavi ile düzelme +</a:t>
            </a:r>
          </a:p>
        </p:txBody>
      </p:sp>
      <p:sp>
        <p:nvSpPr>
          <p:cNvPr id="7" name="6 Metin kutusu"/>
          <p:cNvSpPr txBox="1"/>
          <p:nvPr/>
        </p:nvSpPr>
        <p:spPr>
          <a:xfrm>
            <a:off x="5238745" y="285729"/>
            <a:ext cx="2443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Vakamızda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2B5FB05B-54D1-4308-AE0F-C5D38A5C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683658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565" y="994492"/>
            <a:ext cx="4090625" cy="549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4775385" y="994492"/>
            <a:ext cx="6703442" cy="500072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</a:pPr>
            <a:r>
              <a:rPr lang="tr-TR" dirty="0">
                <a:solidFill>
                  <a:srgbClr val="FF0000"/>
                </a:solidFill>
              </a:rPr>
              <a:t>Akciğer grafisinde TB ile uyumlu bulgular</a:t>
            </a:r>
          </a:p>
          <a:p>
            <a:pPr marL="342900" indent="-342900">
              <a:lnSpc>
                <a:spcPct val="200000"/>
              </a:lnSpc>
              <a:buFontTx/>
              <a:buChar char="•"/>
            </a:pPr>
            <a:r>
              <a:rPr lang="tr-TR" dirty="0"/>
              <a:t>Havayolu basısı ya da </a:t>
            </a:r>
            <a:r>
              <a:rPr lang="tr-TR" dirty="0" err="1"/>
              <a:t>trakeada</a:t>
            </a:r>
            <a:r>
              <a:rPr lang="tr-TR" dirty="0"/>
              <a:t> yer değiştirme</a:t>
            </a:r>
          </a:p>
          <a:p>
            <a:pPr marL="342900" indent="-342900">
              <a:lnSpc>
                <a:spcPct val="200000"/>
              </a:lnSpc>
              <a:buFontTx/>
              <a:buChar char="•"/>
            </a:pPr>
            <a:r>
              <a:rPr lang="tr-TR" dirty="0"/>
              <a:t>LAP ile uyumlu yumuşak doku </a:t>
            </a:r>
            <a:r>
              <a:rPr lang="tr-TR" dirty="0" err="1"/>
              <a:t>dansitesi</a:t>
            </a:r>
            <a:endParaRPr lang="tr-TR" dirty="0"/>
          </a:p>
          <a:p>
            <a:pPr marL="342900" indent="-342900">
              <a:lnSpc>
                <a:spcPct val="200000"/>
              </a:lnSpc>
              <a:buFontTx/>
              <a:buChar char="•"/>
            </a:pPr>
            <a:r>
              <a:rPr lang="tr-TR" dirty="0" err="1"/>
              <a:t>Parankimde</a:t>
            </a:r>
            <a:r>
              <a:rPr lang="tr-TR" dirty="0"/>
              <a:t> </a:t>
            </a:r>
            <a:r>
              <a:rPr lang="tr-TR" dirty="0" err="1"/>
              <a:t>opasite</a:t>
            </a:r>
            <a:endParaRPr lang="tr-TR" dirty="0"/>
          </a:p>
          <a:p>
            <a:pPr marL="342900" indent="-342900">
              <a:lnSpc>
                <a:spcPct val="200000"/>
              </a:lnSpc>
              <a:buFontTx/>
              <a:buChar char="•"/>
            </a:pPr>
            <a:r>
              <a:rPr lang="tr-TR" dirty="0"/>
              <a:t>Nodüler görünüm: </a:t>
            </a:r>
            <a:r>
              <a:rPr lang="tr-TR" dirty="0" err="1"/>
              <a:t>Miliyer</a:t>
            </a:r>
            <a:r>
              <a:rPr lang="tr-TR" dirty="0"/>
              <a:t> ya da daha büyük yaygın ve iki taraflı</a:t>
            </a:r>
          </a:p>
          <a:p>
            <a:pPr marL="342900" indent="-342900">
              <a:lnSpc>
                <a:spcPct val="200000"/>
              </a:lnSpc>
              <a:buFontTx/>
              <a:buChar char="•"/>
            </a:pPr>
            <a:r>
              <a:rPr lang="tr-TR" dirty="0" err="1"/>
              <a:t>Plevral</a:t>
            </a:r>
            <a:r>
              <a:rPr lang="tr-TR" dirty="0"/>
              <a:t> sıvı</a:t>
            </a:r>
          </a:p>
          <a:p>
            <a:pPr marL="342900" indent="-342900">
              <a:lnSpc>
                <a:spcPct val="200000"/>
              </a:lnSpc>
              <a:buFontTx/>
              <a:buChar char="•"/>
            </a:pPr>
            <a:r>
              <a:rPr lang="tr-TR" dirty="0" err="1"/>
              <a:t>Kavitasyon</a:t>
            </a:r>
            <a:endParaRPr lang="tr-TR" dirty="0"/>
          </a:p>
          <a:p>
            <a:pPr marL="342900" indent="-342900">
              <a:lnSpc>
                <a:spcPct val="200000"/>
              </a:lnSpc>
              <a:buFontTx/>
              <a:buChar char="•"/>
            </a:pPr>
            <a:r>
              <a:rPr lang="tr-TR" dirty="0" err="1"/>
              <a:t>Kalsifiye</a:t>
            </a:r>
            <a:r>
              <a:rPr lang="tr-TR" dirty="0"/>
              <a:t> </a:t>
            </a:r>
            <a:r>
              <a:rPr lang="tr-TR" dirty="0" err="1"/>
              <a:t>parankim</a:t>
            </a:r>
            <a:r>
              <a:rPr lang="tr-TR" dirty="0"/>
              <a:t> (</a:t>
            </a:r>
            <a:r>
              <a:rPr lang="tr-TR" dirty="0" err="1"/>
              <a:t>Ghon</a:t>
            </a:r>
            <a:r>
              <a:rPr lang="tr-TR" dirty="0"/>
              <a:t> odağı)</a:t>
            </a:r>
          </a:p>
          <a:p>
            <a:pPr marL="342900" indent="-342900">
              <a:lnSpc>
                <a:spcPct val="200000"/>
              </a:lnSpc>
              <a:buFontTx/>
              <a:buChar char="•"/>
            </a:pPr>
            <a:r>
              <a:rPr lang="tr-TR" dirty="0" err="1"/>
              <a:t>Vertebral</a:t>
            </a:r>
            <a:r>
              <a:rPr lang="tr-TR" dirty="0"/>
              <a:t> </a:t>
            </a:r>
            <a:r>
              <a:rPr lang="tr-TR" dirty="0" err="1"/>
              <a:t>spondilit</a:t>
            </a:r>
            <a:endParaRPr lang="tr-TR" dirty="0"/>
          </a:p>
        </p:txBody>
      </p:sp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131192" y="162515"/>
            <a:ext cx="5400898" cy="418925"/>
          </a:xfrm>
          <a:noFill/>
        </p:spPr>
        <p:txBody>
          <a:bodyPr>
            <a:noAutofit/>
          </a:bodyPr>
          <a:lstStyle/>
          <a:p>
            <a:r>
              <a:rPr lang="tr-TR" sz="3200" dirty="0"/>
              <a:t> TB tanısında radyoloji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248BA951-8132-4096-AEEA-F2764F8B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627264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1 Başlık"/>
          <p:cNvSpPr>
            <a:spLocks noGrp="1"/>
          </p:cNvSpPr>
          <p:nvPr>
            <p:ph type="title" idx="4294967295"/>
          </p:nvPr>
        </p:nvSpPr>
        <p:spPr>
          <a:xfrm>
            <a:off x="3216276" y="549275"/>
            <a:ext cx="5903913" cy="706438"/>
          </a:xfrm>
          <a:solidFill>
            <a:srgbClr val="FFCC66"/>
          </a:solidFill>
        </p:spPr>
        <p:txBody>
          <a:bodyPr/>
          <a:lstStyle/>
          <a:p>
            <a:r>
              <a:rPr lang="tr-TR" sz="3200"/>
              <a:t>Hangi olgularda BT?</a:t>
            </a:r>
          </a:p>
        </p:txBody>
      </p:sp>
      <p:sp>
        <p:nvSpPr>
          <p:cNvPr id="89090" name="2 İçerik Yer Tutucusu"/>
          <p:cNvSpPr>
            <a:spLocks noGrp="1"/>
          </p:cNvSpPr>
          <p:nvPr>
            <p:ph idx="4294967295"/>
          </p:nvPr>
        </p:nvSpPr>
        <p:spPr>
          <a:xfrm>
            <a:off x="1981200" y="1711326"/>
            <a:ext cx="8229600" cy="4525963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tr-TR" sz="2400" dirty="0"/>
              <a:t>Tartışmalı ve kaynaklarda kesin cevabı yok</a:t>
            </a:r>
          </a:p>
          <a:p>
            <a:pPr>
              <a:lnSpc>
                <a:spcPct val="140000"/>
              </a:lnSpc>
            </a:pPr>
            <a:r>
              <a:rPr lang="tr-TR" sz="2400" dirty="0"/>
              <a:t>Vaka bazında değerlendirilmeli</a:t>
            </a:r>
          </a:p>
          <a:p>
            <a:pPr>
              <a:lnSpc>
                <a:spcPct val="140000"/>
              </a:lnSpc>
            </a:pPr>
            <a:r>
              <a:rPr lang="tr-TR" sz="2400" i="1" dirty="0">
                <a:solidFill>
                  <a:srgbClr val="FF0000"/>
                </a:solidFill>
              </a:rPr>
              <a:t>TB kanıtınız yeterli ve güçlü değilse</a:t>
            </a:r>
          </a:p>
          <a:p>
            <a:pPr>
              <a:lnSpc>
                <a:spcPct val="140000"/>
              </a:lnSpc>
            </a:pPr>
            <a:r>
              <a:rPr lang="tr-TR" sz="2400" dirty="0" err="1"/>
              <a:t>Hiler</a:t>
            </a:r>
            <a:r>
              <a:rPr lang="tr-TR" sz="2400" dirty="0"/>
              <a:t> LAP göstermede- </a:t>
            </a:r>
            <a:r>
              <a:rPr lang="tr-TR" sz="2400" dirty="0" err="1">
                <a:solidFill>
                  <a:srgbClr val="FF0000"/>
                </a:solidFill>
              </a:rPr>
              <a:t>tm</a:t>
            </a:r>
            <a:r>
              <a:rPr lang="tr-TR" sz="2400" dirty="0">
                <a:solidFill>
                  <a:srgbClr val="FF0000"/>
                </a:solidFill>
              </a:rPr>
              <a:t>- kitle ayırımı</a:t>
            </a:r>
            <a:r>
              <a:rPr lang="tr-TR" sz="2400" dirty="0"/>
              <a:t> gerektiğinde</a:t>
            </a:r>
          </a:p>
          <a:p>
            <a:pPr>
              <a:lnSpc>
                <a:spcPct val="140000"/>
              </a:lnSpc>
            </a:pPr>
            <a:r>
              <a:rPr lang="tr-TR" sz="2400" dirty="0" err="1"/>
              <a:t>Kaviter</a:t>
            </a:r>
            <a:r>
              <a:rPr lang="tr-TR" sz="2400" dirty="0"/>
              <a:t> hastalık ayırıcı tanısında (Diğer TB belirteçleri olmadığında)</a:t>
            </a:r>
          </a:p>
        </p:txBody>
      </p:sp>
      <p:sp>
        <p:nvSpPr>
          <p:cNvPr id="89091" name="3 Dikdörtgen"/>
          <p:cNvSpPr>
            <a:spLocks noChangeArrowheads="1"/>
          </p:cNvSpPr>
          <p:nvPr/>
        </p:nvSpPr>
        <p:spPr bwMode="auto">
          <a:xfrm>
            <a:off x="2024063" y="5643564"/>
            <a:ext cx="828675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900"/>
              <a:t>Agnes Hamzaoui, Sadok Yaalaoui, Fatma Tritar Cherif, Leila Slim Saidi and Anissa Berraies .</a:t>
            </a:r>
            <a:r>
              <a:rPr lang="en-US" sz="900"/>
              <a:t>Childhood tuberculosis: a concern of the</a:t>
            </a:r>
            <a:r>
              <a:rPr lang="tr-TR" sz="900"/>
              <a:t> modern world. </a:t>
            </a:r>
            <a:r>
              <a:rPr lang="fr-FR" sz="900"/>
              <a:t>Eur Respir Rev 2014; 23: 278–291 | DOI:0.1183/09059180.00005314</a:t>
            </a:r>
            <a:endParaRPr lang="tr-TR" sz="900"/>
          </a:p>
          <a:p>
            <a:r>
              <a:rPr lang="en-US" sz="900"/>
              <a:t>World Health Organization. Guidance for National Tuberculosis Programmes on the Management of Tuberculosis</a:t>
            </a:r>
            <a:r>
              <a:rPr lang="tr-TR" sz="900"/>
              <a:t> </a:t>
            </a:r>
            <a:r>
              <a:rPr lang="en-US" sz="900"/>
              <a:t>in Children. 2nd Edn. Geneva, WHO, 2014.</a:t>
            </a:r>
            <a:endParaRPr lang="tr-TR" sz="900"/>
          </a:p>
          <a:p>
            <a:r>
              <a:rPr lang="tr-TR" sz="900"/>
              <a:t>Garrido JB, Alı´as Herna´ndez I, Bonillo Perales A, et al. Usefulness of thoracic CT to diagnose tuberculosis disease in </a:t>
            </a:r>
            <a:r>
              <a:rPr lang="en-US" sz="900"/>
              <a:t>patients younger than 4 years of age. Pediatr Pulmonol 2012; 47: 895–902.</a:t>
            </a:r>
            <a:endParaRPr lang="tr-TR" sz="900"/>
          </a:p>
          <a:p>
            <a:r>
              <a:rPr lang="en-US" sz="900"/>
              <a:t>Gwee A, Pantazidou A, Ritz N, et al. To x-ray or not to x-ray? Screening asymptomatic children for pulmonary TB:</a:t>
            </a:r>
            <a:r>
              <a:rPr lang="tr-TR" sz="900"/>
              <a:t> a retrospective audit. Arch Dis Child 2013; 98: 401–404.</a:t>
            </a:r>
          </a:p>
          <a:p>
            <a:endParaRPr lang="tr-TR" sz="900"/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904431D3-8942-4A95-9122-6B594DB68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4D877-5A4B-4AA0-8967-10FEB7A4B4A8}" type="slidenum">
              <a:rPr lang="tr-TR" smtClean="0"/>
              <a:pPr>
                <a:defRPr/>
              </a:pPr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2458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TB hastalığı radyolojisi</a:t>
            </a:r>
            <a:br>
              <a:rPr lang="tr-TR" dirty="0"/>
            </a:br>
            <a:endParaRPr lang="tr-TR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35D5BB8C-9019-4030-BEDB-D58FE5FAF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48652" b="65882"/>
          <a:stretch>
            <a:fillRect/>
          </a:stretch>
        </p:blipFill>
        <p:spPr bwMode="auto">
          <a:xfrm>
            <a:off x="915125" y="1357060"/>
            <a:ext cx="4299621" cy="4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EB97ABB0-FB8B-44BC-B580-C9440687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27</a:t>
            </a:fld>
            <a:endParaRPr lang="tr-TR" dirty="0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712ED24C-8EA1-DD81-6E19-12B4A8CF1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0506" b="65882"/>
          <a:stretch>
            <a:fillRect/>
          </a:stretch>
        </p:blipFill>
        <p:spPr bwMode="auto">
          <a:xfrm>
            <a:off x="6334222" y="1233996"/>
            <a:ext cx="4435521" cy="482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Metin kutusu 8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16306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31765" r="48692" b="34117"/>
          <a:stretch>
            <a:fillRect/>
          </a:stretch>
        </p:blipFill>
        <p:spPr bwMode="auto">
          <a:xfrm>
            <a:off x="445185" y="960018"/>
            <a:ext cx="4357718" cy="457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49598" t="31765" b="34117"/>
          <a:stretch>
            <a:fillRect/>
          </a:stretch>
        </p:blipFill>
        <p:spPr bwMode="auto">
          <a:xfrm>
            <a:off x="4374275" y="1174332"/>
            <a:ext cx="3785757" cy="404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r="51008" b="66759"/>
          <a:stretch>
            <a:fillRect/>
          </a:stretch>
        </p:blipFill>
        <p:spPr bwMode="auto">
          <a:xfrm>
            <a:off x="8017613" y="1245770"/>
            <a:ext cx="3677581" cy="380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etin kutusu"/>
          <p:cNvSpPr txBox="1"/>
          <p:nvPr/>
        </p:nvSpPr>
        <p:spPr>
          <a:xfrm>
            <a:off x="873813" y="5889240"/>
            <a:ext cx="3508396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sz="2000" dirty="0"/>
              <a:t>Bronşa bası yapan komplike LAP</a:t>
            </a:r>
          </a:p>
        </p:txBody>
      </p:sp>
      <p:sp>
        <p:nvSpPr>
          <p:cNvPr id="8" name="7 Metin kutusu"/>
          <p:cNvSpPr txBox="1"/>
          <p:nvPr/>
        </p:nvSpPr>
        <p:spPr>
          <a:xfrm>
            <a:off x="4945779" y="5817802"/>
            <a:ext cx="3009991" cy="707886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tr-TR" sz="2000" dirty="0" err="1"/>
              <a:t>Bronkopnömoni</a:t>
            </a:r>
            <a:r>
              <a:rPr lang="tr-TR" sz="2000" dirty="0"/>
              <a:t> ile birlikte </a:t>
            </a:r>
          </a:p>
          <a:p>
            <a:pPr algn="ctr"/>
            <a:r>
              <a:rPr lang="tr-TR" sz="2000" dirty="0"/>
              <a:t>komplike LAP</a:t>
            </a:r>
          </a:p>
        </p:txBody>
      </p:sp>
      <p:sp>
        <p:nvSpPr>
          <p:cNvPr id="9" name="8 Metin kutusu"/>
          <p:cNvSpPr txBox="1"/>
          <p:nvPr/>
        </p:nvSpPr>
        <p:spPr>
          <a:xfrm>
            <a:off x="8660555" y="5746364"/>
            <a:ext cx="3061928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sz="2000" dirty="0"/>
              <a:t>Çoklu </a:t>
            </a:r>
            <a:r>
              <a:rPr lang="tr-TR" sz="2000" dirty="0" err="1"/>
              <a:t>fokal</a:t>
            </a:r>
            <a:r>
              <a:rPr lang="tr-TR" sz="2000" dirty="0"/>
              <a:t> </a:t>
            </a:r>
            <a:r>
              <a:rPr lang="tr-TR" sz="2000" dirty="0" err="1"/>
              <a:t>pulmoner</a:t>
            </a:r>
            <a:r>
              <a:rPr lang="tr-TR" sz="2000" dirty="0"/>
              <a:t> nodül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02629696-4194-4FCC-ADE7-58467059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28</a:t>
            </a:fld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4069188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46397" t="65883"/>
          <a:stretch>
            <a:fillRect/>
          </a:stretch>
        </p:blipFill>
        <p:spPr bwMode="auto">
          <a:xfrm>
            <a:off x="5667372" y="928670"/>
            <a:ext cx="3576556" cy="359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9119" b="66759"/>
          <a:stretch>
            <a:fillRect/>
          </a:stretch>
        </p:blipFill>
        <p:spPr bwMode="auto">
          <a:xfrm>
            <a:off x="380960" y="1000108"/>
            <a:ext cx="3848087" cy="383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etin kutusu"/>
          <p:cNvSpPr txBox="1"/>
          <p:nvPr/>
        </p:nvSpPr>
        <p:spPr>
          <a:xfrm>
            <a:off x="1881158" y="5072074"/>
            <a:ext cx="1439048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sz="2400" dirty="0" err="1"/>
              <a:t>Kaviter</a:t>
            </a:r>
            <a:r>
              <a:rPr lang="tr-TR" sz="2400" dirty="0"/>
              <a:t> TB</a:t>
            </a:r>
          </a:p>
        </p:txBody>
      </p:sp>
      <p:sp>
        <p:nvSpPr>
          <p:cNvPr id="8" name="7 Metin kutusu"/>
          <p:cNvSpPr txBox="1"/>
          <p:nvPr/>
        </p:nvSpPr>
        <p:spPr>
          <a:xfrm>
            <a:off x="7239008" y="5214950"/>
            <a:ext cx="1442446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sz="2400" dirty="0" err="1"/>
              <a:t>Miliyer</a:t>
            </a:r>
            <a:r>
              <a:rPr lang="tr-TR" sz="2400" dirty="0"/>
              <a:t> TB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882AE7F7-0C00-4E6D-A919-3788EF02F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58825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5" y="377420"/>
            <a:ext cx="4518167" cy="636587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t="26883"/>
          <a:stretch/>
        </p:blipFill>
        <p:spPr>
          <a:xfrm>
            <a:off x="5281822" y="480291"/>
            <a:ext cx="6870069" cy="626300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68983" y="1158240"/>
            <a:ext cx="2142308" cy="32221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2363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t="32826" r="48350" b="32686"/>
          <a:stretch>
            <a:fillRect/>
          </a:stretch>
        </p:blipFill>
        <p:spPr bwMode="auto">
          <a:xfrm>
            <a:off x="1376554" y="857232"/>
            <a:ext cx="406693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48350" t="32826" b="32686"/>
          <a:stretch>
            <a:fillRect/>
          </a:stretch>
        </p:blipFill>
        <p:spPr bwMode="auto">
          <a:xfrm>
            <a:off x="5448520" y="928670"/>
            <a:ext cx="406693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Metin kutusu"/>
          <p:cNvSpPr txBox="1"/>
          <p:nvPr/>
        </p:nvSpPr>
        <p:spPr>
          <a:xfrm>
            <a:off x="1595406" y="5357826"/>
            <a:ext cx="4085734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sz="2000" dirty="0"/>
              <a:t>Bronşit ve </a:t>
            </a:r>
            <a:r>
              <a:rPr lang="tr-TR" sz="2000" dirty="0" err="1"/>
              <a:t>endobronşiyal</a:t>
            </a:r>
            <a:r>
              <a:rPr lang="tr-TR" sz="2000" dirty="0"/>
              <a:t> </a:t>
            </a:r>
            <a:r>
              <a:rPr lang="tr-TR" sz="2000" dirty="0" err="1"/>
              <a:t>granülomlar</a:t>
            </a:r>
            <a:endParaRPr lang="tr-TR" sz="20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6381752" y="5286388"/>
            <a:ext cx="2805768" cy="707886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tr-TR" sz="2000" dirty="0" err="1"/>
              <a:t>Bronşektazi</a:t>
            </a:r>
            <a:r>
              <a:rPr lang="tr-TR" sz="2000" dirty="0"/>
              <a:t> ve dallanmış </a:t>
            </a:r>
          </a:p>
          <a:p>
            <a:pPr algn="ctr"/>
            <a:r>
              <a:rPr lang="tr-TR" sz="2000" dirty="0"/>
              <a:t>ağaç görünümü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51D9322B-78B2-403C-B82B-A09DAAEC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4D877-5A4B-4AA0-8967-10FEB7A4B4A8}" type="slidenum">
              <a:rPr lang="tr-TR" smtClean="0"/>
              <a:pPr>
                <a:defRPr/>
              </a:pPr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423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dirty="0"/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091953" y="2467992"/>
            <a:ext cx="9445419" cy="106532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3600" dirty="0"/>
          </a:p>
          <a:p>
            <a:pPr marL="0" indent="0">
              <a:buNone/>
            </a:pPr>
            <a:r>
              <a:rPr lang="tr-TR" sz="3600" dirty="0" err="1"/>
              <a:t>Primer</a:t>
            </a:r>
            <a:r>
              <a:rPr lang="tr-TR" sz="3600" dirty="0"/>
              <a:t> TB ile uyumlu radyoloji örnekleri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7E9FC32B-3D8D-48DE-B80D-D95209C4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618459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D253559E-0045-4209-8299-8F6A8B9E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3A8CAC21-8960-43EE-9FA5-83B250156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18025"/>
          <a:stretch>
            <a:fillRect/>
          </a:stretch>
        </p:blipFill>
        <p:spPr bwMode="auto">
          <a:xfrm>
            <a:off x="3303639" y="904353"/>
            <a:ext cx="5801032" cy="562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28379325-1757-4F81-BC18-5EFBE021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854373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1 Başlık"/>
          <p:cNvSpPr>
            <a:spLocks noGrp="1"/>
          </p:cNvSpPr>
          <p:nvPr>
            <p:ph type="title"/>
          </p:nvPr>
        </p:nvSpPr>
        <p:spPr>
          <a:xfrm>
            <a:off x="2618583" y="106952"/>
            <a:ext cx="7097712" cy="782638"/>
          </a:xfrm>
          <a:noFill/>
        </p:spPr>
        <p:txBody>
          <a:bodyPr/>
          <a:lstStyle/>
          <a:p>
            <a:pPr eaLnBrk="1" hangingPunct="1"/>
            <a:r>
              <a:rPr lang="tr-TR" sz="3200"/>
              <a:t>FO, 4 yaş erkek-primer TB</a:t>
            </a: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92314" y="3321051"/>
            <a:ext cx="3671887" cy="2754313"/>
          </a:xfrm>
        </p:spPr>
      </p:pic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/>
          <a:srcRect l="10654" t="15784" r="15950" b="11609"/>
          <a:stretch>
            <a:fillRect/>
          </a:stretch>
        </p:blipFill>
        <p:spPr bwMode="auto">
          <a:xfrm>
            <a:off x="6167439" y="3303588"/>
            <a:ext cx="38576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2351089" y="1466851"/>
            <a:ext cx="7705725" cy="1108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tr-TR" sz="1600">
                <a:solidFill>
                  <a:schemeClr val="hlink"/>
                </a:solidFill>
                <a:latin typeface="Arial" charset="0"/>
              </a:rPr>
              <a:t>Primer tüberkülozda radyolojik bulgular</a:t>
            </a:r>
          </a:p>
          <a:p>
            <a:pPr algn="ctr"/>
            <a:endParaRPr lang="tr-TR" sz="1600">
              <a:solidFill>
                <a:schemeClr val="hlink"/>
              </a:solidFill>
              <a:latin typeface="Arial" charset="0"/>
            </a:endParaRPr>
          </a:p>
          <a:p>
            <a:r>
              <a:rPr lang="tr-TR" sz="1600">
                <a:latin typeface="Arial" charset="0"/>
              </a:rPr>
              <a:t>Basilin giriş yerinde parankimde bir lezyon ile birlikte drene eden lenf bezinde kalsifikasyon (Ranke kompleksi).</a:t>
            </a:r>
            <a:r>
              <a:rPr lang="tr-TR" sz="1600"/>
              <a:t> 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88F268DC-CC6D-4DD5-942D-DC888BD9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33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832645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1 Başlık"/>
          <p:cNvSpPr>
            <a:spLocks noGrp="1"/>
          </p:cNvSpPr>
          <p:nvPr>
            <p:ph type="title" idx="4294967295"/>
          </p:nvPr>
        </p:nvSpPr>
        <p:spPr>
          <a:xfrm>
            <a:off x="2805067" y="509719"/>
            <a:ext cx="7096125" cy="839787"/>
          </a:xfrm>
          <a:solidFill>
            <a:srgbClr val="FF9900"/>
          </a:solidFill>
        </p:spPr>
        <p:txBody>
          <a:bodyPr/>
          <a:lstStyle/>
          <a:p>
            <a:pPr algn="ctr"/>
            <a:r>
              <a:rPr lang="tr-TR" sz="3200"/>
              <a:t>MA, 5 yaş, erkek</a:t>
            </a:r>
          </a:p>
        </p:txBody>
      </p:sp>
      <p:pic>
        <p:nvPicPr>
          <p:cNvPr id="63490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96928" y="2192784"/>
            <a:ext cx="5539022" cy="4155497"/>
          </a:xfrm>
        </p:spPr>
      </p:pic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5093" y="2194015"/>
            <a:ext cx="5539022" cy="415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DDF1280F-E336-4601-AD73-7F90859B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4D877-5A4B-4AA0-8967-10FEB7A4B4A8}" type="slidenum">
              <a:rPr lang="tr-TR" smtClean="0"/>
              <a:pPr>
                <a:defRPr/>
              </a:pPr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0118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1 Başlık"/>
          <p:cNvSpPr>
            <a:spLocks noGrp="1"/>
          </p:cNvSpPr>
          <p:nvPr>
            <p:ph type="title" idx="4294967295"/>
          </p:nvPr>
        </p:nvSpPr>
        <p:spPr>
          <a:xfrm>
            <a:off x="2279651" y="476250"/>
            <a:ext cx="7561263" cy="865188"/>
          </a:xfrm>
          <a:solidFill>
            <a:srgbClr val="FFCC66"/>
          </a:solidFill>
        </p:spPr>
        <p:txBody>
          <a:bodyPr/>
          <a:lstStyle/>
          <a:p>
            <a:r>
              <a:rPr lang="tr-TR" sz="3200"/>
              <a:t>Primer TB- mediastinal LAP Ayırıcı tanı</a:t>
            </a:r>
          </a:p>
        </p:txBody>
      </p:sp>
      <p:sp>
        <p:nvSpPr>
          <p:cNvPr id="64514" name="2 İçerik Yer Tutucusu"/>
          <p:cNvSpPr>
            <a:spLocks noGrp="1"/>
          </p:cNvSpPr>
          <p:nvPr>
            <p:ph idx="4294967295"/>
          </p:nvPr>
        </p:nvSpPr>
        <p:spPr>
          <a:xfrm>
            <a:off x="325438" y="1600201"/>
            <a:ext cx="8229600" cy="4525962"/>
          </a:xfrm>
        </p:spPr>
        <p:txBody>
          <a:bodyPr/>
          <a:lstStyle/>
          <a:p>
            <a:r>
              <a:rPr lang="tr-TR" dirty="0" err="1"/>
              <a:t>Lenfoma</a:t>
            </a:r>
            <a:endParaRPr lang="tr-TR" dirty="0"/>
          </a:p>
          <a:p>
            <a:r>
              <a:rPr lang="tr-TR" dirty="0" err="1"/>
              <a:t>Sarkoidoz</a:t>
            </a:r>
            <a:endParaRPr lang="tr-TR" dirty="0"/>
          </a:p>
          <a:p>
            <a:r>
              <a:rPr lang="tr-TR" dirty="0"/>
              <a:t>Lösemi</a:t>
            </a:r>
          </a:p>
          <a:p>
            <a:r>
              <a:rPr lang="tr-TR" dirty="0" err="1"/>
              <a:t>İnflamatuar</a:t>
            </a:r>
            <a:r>
              <a:rPr lang="tr-TR" dirty="0"/>
              <a:t> hastalıklar</a:t>
            </a:r>
          </a:p>
          <a:p>
            <a:r>
              <a:rPr lang="tr-TR" dirty="0" err="1"/>
              <a:t>Primer</a:t>
            </a:r>
            <a:r>
              <a:rPr lang="tr-TR" dirty="0"/>
              <a:t> akciğer tümörleri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625" y="1773239"/>
            <a:ext cx="2376488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7751763" y="3933826"/>
            <a:ext cx="1096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Primer TB</a:t>
            </a: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589" y="4652963"/>
            <a:ext cx="196532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8663" y="4652964"/>
            <a:ext cx="2043112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8"/>
          <p:cNvSpPr txBox="1">
            <a:spLocks noChangeArrowheads="1"/>
          </p:cNvSpPr>
          <p:nvPr/>
        </p:nvSpPr>
        <p:spPr bwMode="auto">
          <a:xfrm>
            <a:off x="7319964" y="6308726"/>
            <a:ext cx="177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Hodgkin lenfoma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217935C5-947D-4BEB-8DFB-7274F44B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4D877-5A4B-4AA0-8967-10FEB7A4B4A8}" type="slidenum">
              <a:rPr lang="tr-TR" smtClean="0"/>
              <a:pPr>
                <a:defRPr/>
              </a:pPr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3378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1 Başlık"/>
          <p:cNvSpPr>
            <a:spLocks noGrp="1"/>
          </p:cNvSpPr>
          <p:nvPr>
            <p:ph type="title"/>
          </p:nvPr>
        </p:nvSpPr>
        <p:spPr>
          <a:xfrm>
            <a:off x="532856" y="121920"/>
            <a:ext cx="7783830" cy="1143000"/>
          </a:xfrm>
          <a:noFill/>
        </p:spPr>
        <p:txBody>
          <a:bodyPr/>
          <a:lstStyle/>
          <a:p>
            <a:pPr eaLnBrk="1" hangingPunct="1"/>
            <a:r>
              <a:rPr lang="tr-TR" sz="3200" dirty="0"/>
              <a:t>Olgu 4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148838" y="1264920"/>
            <a:ext cx="6141127" cy="511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/>
              <a:t>AS, 12 yaş erkek hasta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/>
              <a:t>2 aydır devam eden balgamlı öksürük, 15 gündür </a:t>
            </a:r>
            <a:r>
              <a:rPr lang="tr-TR" sz="2200" dirty="0" err="1">
                <a:solidFill>
                  <a:srgbClr val="FF0000"/>
                </a:solidFill>
              </a:rPr>
              <a:t>hemoptizi</a:t>
            </a:r>
            <a:endParaRPr lang="tr-TR" sz="22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/>
              <a:t>2 hafta </a:t>
            </a:r>
            <a:r>
              <a:rPr lang="tr-TR" sz="2200" dirty="0" err="1"/>
              <a:t>non</a:t>
            </a:r>
            <a:r>
              <a:rPr lang="tr-TR" sz="2200" dirty="0"/>
              <a:t>-spesifik antibiyotik almış, klinik ve radyolojik düzelme yok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/>
              <a:t>TB teması </a:t>
            </a:r>
            <a:r>
              <a:rPr lang="tr-TR" sz="2200" dirty="0" err="1"/>
              <a:t>tariflemiyor</a:t>
            </a:r>
            <a:r>
              <a:rPr lang="tr-TR" sz="2200" dirty="0"/>
              <a:t>, </a:t>
            </a:r>
            <a:r>
              <a:rPr lang="tr-TR" sz="2200" dirty="0">
                <a:solidFill>
                  <a:srgbClr val="FF0000"/>
                </a:solidFill>
              </a:rPr>
              <a:t>TDT: 18 mm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/>
              <a:t>Balgamda </a:t>
            </a:r>
            <a:r>
              <a:rPr lang="tr-TR" sz="2200" dirty="0">
                <a:solidFill>
                  <a:srgbClr val="FF0000"/>
                </a:solidFill>
              </a:rPr>
              <a:t>ARB: ++++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/>
              <a:t>Balgam TB kültürü: M </a:t>
            </a:r>
            <a:r>
              <a:rPr lang="tr-TR" sz="2200" dirty="0" err="1"/>
              <a:t>tuberculosis</a:t>
            </a:r>
            <a:r>
              <a:rPr lang="tr-TR" sz="2200" dirty="0"/>
              <a:t> </a:t>
            </a:r>
            <a:r>
              <a:rPr lang="tr-TR" sz="2200" dirty="0" err="1"/>
              <a:t>complex</a:t>
            </a:r>
            <a:r>
              <a:rPr lang="tr-TR" sz="2200" dirty="0"/>
              <a:t> üredi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/>
              <a:t>Tanı: Bakteriyolojik ispatlanmış TB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200" dirty="0"/>
          </a:p>
        </p:txBody>
      </p:sp>
      <p:pic>
        <p:nvPicPr>
          <p:cNvPr id="7" name="Object 4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4564" y="1264920"/>
            <a:ext cx="5581799" cy="477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ayt Numarası Yer Tutucusu 2">
            <a:extLst>
              <a:ext uri="{FF2B5EF4-FFF2-40B4-BE49-F238E27FC236}">
                <a16:creationId xmlns="" xmlns:a16="http://schemas.microsoft.com/office/drawing/2014/main" id="{0D8F33E6-9AFB-491C-86BC-85401D5BF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36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277172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1 Başlık"/>
          <p:cNvSpPr>
            <a:spLocks noGrp="1"/>
          </p:cNvSpPr>
          <p:nvPr>
            <p:ph type="title"/>
          </p:nvPr>
        </p:nvSpPr>
        <p:spPr>
          <a:xfrm>
            <a:off x="2705372" y="0"/>
            <a:ext cx="6972300" cy="868363"/>
          </a:xfrm>
          <a:noFill/>
        </p:spPr>
        <p:txBody>
          <a:bodyPr/>
          <a:lstStyle/>
          <a:p>
            <a:pPr eaLnBrk="1" hangingPunct="1"/>
            <a:r>
              <a:rPr lang="tr-TR" sz="3200"/>
              <a:t>Bakteriyolojik doğrulama</a:t>
            </a:r>
          </a:p>
        </p:txBody>
      </p:sp>
      <p:sp>
        <p:nvSpPr>
          <p:cNvPr id="113666" name="2 İçerik Yer Tutucusu"/>
          <p:cNvSpPr>
            <a:spLocks noGrp="1"/>
          </p:cNvSpPr>
          <p:nvPr>
            <p:ph idx="1"/>
          </p:nvPr>
        </p:nvSpPr>
        <p:spPr>
          <a:xfrm>
            <a:off x="571886" y="1166018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tr-TR" sz="2400" i="1" dirty="0">
                <a:solidFill>
                  <a:srgbClr val="FF0000"/>
                </a:solidFill>
              </a:rPr>
              <a:t>En az 1 pozitif kültür veya pozitif NAAT (XPERT MTB/RIF)</a:t>
            </a:r>
          </a:p>
          <a:p>
            <a:pPr eaLnBrk="1" hangingPunct="1">
              <a:lnSpc>
                <a:spcPct val="150000"/>
              </a:lnSpc>
            </a:pPr>
            <a:r>
              <a:rPr lang="tr-TR" sz="2400" dirty="0"/>
              <a:t>Balgam</a:t>
            </a:r>
          </a:p>
          <a:p>
            <a:pPr eaLnBrk="1" hangingPunct="1">
              <a:lnSpc>
                <a:spcPct val="150000"/>
              </a:lnSpc>
            </a:pPr>
            <a:r>
              <a:rPr lang="tr-TR" sz="2400" dirty="0"/>
              <a:t>Uyarılmış balgam</a:t>
            </a:r>
          </a:p>
          <a:p>
            <a:pPr eaLnBrk="1" hangingPunct="1">
              <a:lnSpc>
                <a:spcPct val="150000"/>
              </a:lnSpc>
            </a:pPr>
            <a:r>
              <a:rPr lang="tr-TR" sz="2400" dirty="0" err="1"/>
              <a:t>Gastrik</a:t>
            </a:r>
            <a:r>
              <a:rPr lang="tr-TR" sz="2400" dirty="0"/>
              <a:t> sıvı</a:t>
            </a:r>
          </a:p>
          <a:p>
            <a:pPr eaLnBrk="1" hangingPunct="1">
              <a:lnSpc>
                <a:spcPct val="150000"/>
              </a:lnSpc>
            </a:pPr>
            <a:r>
              <a:rPr lang="tr-TR" sz="2400" dirty="0"/>
              <a:t>BAL (</a:t>
            </a:r>
            <a:r>
              <a:rPr lang="tr-TR" sz="2400" dirty="0" err="1"/>
              <a:t>Bronkoalveolar</a:t>
            </a:r>
            <a:r>
              <a:rPr lang="tr-TR" sz="2400" dirty="0"/>
              <a:t> lavaj sıvısı)</a:t>
            </a:r>
          </a:p>
          <a:p>
            <a:pPr eaLnBrk="1" hangingPunct="1">
              <a:lnSpc>
                <a:spcPct val="150000"/>
              </a:lnSpc>
            </a:pPr>
            <a:r>
              <a:rPr lang="tr-TR" sz="2400" dirty="0"/>
              <a:t>Mikrobiyolojik gösterim ortalama %20-30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BC5D93B8-EC91-4551-BD03-D4C027EC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37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978927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1415"/>
            <a:ext cx="10515600" cy="928694"/>
          </a:xfrm>
        </p:spPr>
        <p:txBody>
          <a:bodyPr>
            <a:normAutofit/>
          </a:bodyPr>
          <a:lstStyle/>
          <a:p>
            <a:r>
              <a:rPr lang="tr-TR" sz="3200" b="1" dirty="0" err="1"/>
              <a:t>Xpert</a:t>
            </a:r>
            <a:r>
              <a:rPr lang="tr-TR" sz="3200" b="1" dirty="0"/>
              <a:t> MTB- RIF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8150" y="1428736"/>
            <a:ext cx="10515600" cy="35004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tr-TR" sz="2000" dirty="0"/>
              <a:t>WHO tarafından çocuklarda kullanımı ilk olarak </a:t>
            </a:r>
            <a:r>
              <a:rPr lang="en-US" sz="2000" dirty="0"/>
              <a:t>2013</a:t>
            </a:r>
            <a:r>
              <a:rPr lang="tr-TR" sz="2000" dirty="0"/>
              <a:t>’</a:t>
            </a:r>
            <a:r>
              <a:rPr lang="tr-TR" sz="2000" dirty="0" err="1"/>
              <a:t>te</a:t>
            </a:r>
            <a:r>
              <a:rPr lang="tr-TR" sz="2000" dirty="0"/>
              <a:t> önerildi</a:t>
            </a:r>
            <a:r>
              <a:rPr lang="en-US" sz="2000" dirty="0"/>
              <a:t> </a:t>
            </a:r>
            <a:endParaRPr lang="tr-TR" sz="2000" dirty="0"/>
          </a:p>
          <a:p>
            <a:pPr>
              <a:lnSpc>
                <a:spcPct val="100000"/>
              </a:lnSpc>
            </a:pPr>
            <a:r>
              <a:rPr lang="en-US" sz="2000" i="1" dirty="0"/>
              <a:t>Mycobacterium complex</a:t>
            </a:r>
            <a:r>
              <a:rPr lang="tr-TR" sz="2000" i="1" dirty="0"/>
              <a:t> </a:t>
            </a:r>
            <a:r>
              <a:rPr lang="tr-TR" sz="2000" dirty="0" err="1"/>
              <a:t>nükleik</a:t>
            </a:r>
            <a:r>
              <a:rPr lang="tr-TR" sz="2000" dirty="0"/>
              <a:t> asit </a:t>
            </a:r>
            <a:r>
              <a:rPr lang="tr-TR" sz="2000" dirty="0" err="1"/>
              <a:t>amplifikasyon</a:t>
            </a:r>
            <a:r>
              <a:rPr lang="tr-TR" sz="2000" dirty="0"/>
              <a:t> testi </a:t>
            </a:r>
          </a:p>
          <a:p>
            <a:pPr>
              <a:lnSpc>
                <a:spcPct val="100000"/>
              </a:lnSpc>
            </a:pPr>
            <a:r>
              <a:rPr lang="tr-TR" sz="2000" dirty="0">
                <a:solidFill>
                  <a:srgbClr val="FF0000"/>
                </a:solidFill>
              </a:rPr>
              <a:t>Kültür pozitif vakalarda duyarlılığı %80-90</a:t>
            </a:r>
          </a:p>
          <a:p>
            <a:pPr>
              <a:lnSpc>
                <a:spcPct val="100000"/>
              </a:lnSpc>
            </a:pPr>
            <a:r>
              <a:rPr lang="tr-TR" sz="2000" dirty="0">
                <a:solidFill>
                  <a:srgbClr val="FF0000"/>
                </a:solidFill>
              </a:rPr>
              <a:t>Kültür negatiflerde % 50-60</a:t>
            </a:r>
          </a:p>
          <a:p>
            <a:pPr>
              <a:lnSpc>
                <a:spcPct val="100000"/>
              </a:lnSpc>
            </a:pPr>
            <a:r>
              <a:rPr lang="tr-TR" sz="2000" dirty="0"/>
              <a:t>Sonuçlar </a:t>
            </a:r>
            <a:r>
              <a:rPr lang="tr-TR" sz="2000" dirty="0" err="1">
                <a:solidFill>
                  <a:srgbClr val="FF0000"/>
                </a:solidFill>
              </a:rPr>
              <a:t>mikroskopiden</a:t>
            </a:r>
            <a:r>
              <a:rPr lang="tr-TR" sz="2000" dirty="0">
                <a:solidFill>
                  <a:srgbClr val="FF0000"/>
                </a:solidFill>
              </a:rPr>
              <a:t> daha iyi, kültüre göre daha az hassas</a:t>
            </a:r>
          </a:p>
          <a:p>
            <a:pPr>
              <a:lnSpc>
                <a:spcPct val="100000"/>
              </a:lnSpc>
            </a:pPr>
            <a:r>
              <a:rPr lang="tr-TR" sz="2000" dirty="0"/>
              <a:t>Cansız mikroorganizmaları da tespit etmesi testin sınırlılığı</a:t>
            </a:r>
          </a:p>
          <a:p>
            <a:pPr>
              <a:lnSpc>
                <a:spcPct val="100000"/>
              </a:lnSpc>
            </a:pPr>
            <a:r>
              <a:rPr lang="tr-TR" sz="2000" dirty="0"/>
              <a:t>Tedavi cevabını değerlendirmek için kullanılamıyor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238216" y="5357826"/>
            <a:ext cx="95726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WHO. Global Tuberculosis Report 2016. CDC; 2016: 214. </a:t>
            </a:r>
            <a:endParaRPr lang="tr-TR" sz="14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1400" dirty="0" err="1">
                <a:latin typeface="Arial" pitchFamily="34" charset="0"/>
                <a:cs typeface="Arial" pitchFamily="34" charset="0"/>
              </a:rPr>
              <a:t>Detjen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AK, </a:t>
            </a:r>
            <a:r>
              <a:rPr lang="tr-TR" sz="1400" dirty="0" err="1">
                <a:latin typeface="Arial" pitchFamily="34" charset="0"/>
                <a:cs typeface="Arial" pitchFamily="34" charset="0"/>
              </a:rPr>
              <a:t>DiNardo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AR, Leyden J, et al. </a:t>
            </a:r>
            <a:r>
              <a:rPr lang="tr-TR" sz="1400" dirty="0" err="1">
                <a:latin typeface="Arial" pitchFamily="34" charset="0"/>
                <a:cs typeface="Arial" pitchFamily="34" charset="0"/>
              </a:rPr>
              <a:t>XpertMTB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/RIF </a:t>
            </a:r>
            <a:r>
              <a:rPr lang="tr-TR" sz="1400" dirty="0" err="1">
                <a:latin typeface="Arial" pitchFamily="34" charset="0"/>
                <a:cs typeface="Arial" pitchFamily="34" charset="0"/>
              </a:rPr>
              <a:t>assay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4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4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400" dirty="0" err="1">
                <a:latin typeface="Arial" pitchFamily="34" charset="0"/>
                <a:cs typeface="Arial" pitchFamily="34" charset="0"/>
              </a:rPr>
              <a:t>diagnosis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of pulmonary tuberculosis in children: a systematic review and meta-analysis.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400" dirty="0" err="1">
                <a:latin typeface="Arial" pitchFamily="34" charset="0"/>
                <a:cs typeface="Arial" pitchFamily="34" charset="0"/>
              </a:rPr>
              <a:t>Lancet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400" dirty="0" err="1">
                <a:latin typeface="Arial" pitchFamily="34" charset="0"/>
                <a:cs typeface="Arial" pitchFamily="34" charset="0"/>
              </a:rPr>
              <a:t>Respir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400" dirty="0" err="1">
                <a:latin typeface="Arial" pitchFamily="34" charset="0"/>
                <a:cs typeface="Arial" pitchFamily="34" charset="0"/>
              </a:rPr>
              <a:t>Med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2015; 3:451–461.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1A41A439-DD7F-4918-982A-A6429BF0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38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795409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398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Xpert</a:t>
            </a:r>
            <a:r>
              <a:rPr lang="en-US" sz="3200" b="1" dirty="0"/>
              <a:t> MTB/RIF Ultra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9588" y="1428736"/>
            <a:ext cx="9901270" cy="39290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tr-TR" sz="2400" dirty="0"/>
              <a:t>X PERT MTB/</a:t>
            </a:r>
            <a:r>
              <a:rPr lang="tr-TR" sz="2400" dirty="0" err="1"/>
              <a:t>RIF’in</a:t>
            </a:r>
            <a:r>
              <a:rPr lang="tr-TR" sz="2400" dirty="0"/>
              <a:t> sınırlılıklarını ortadan kaldırmak ve hassasiyetini artırmak için </a:t>
            </a:r>
            <a:r>
              <a:rPr lang="en-US" sz="2400" dirty="0" err="1"/>
              <a:t>Xpert</a:t>
            </a:r>
            <a:r>
              <a:rPr lang="en-US" sz="2400" dirty="0"/>
              <a:t> MTB/RIF Ultra </a:t>
            </a:r>
            <a:r>
              <a:rPr lang="tr-TR" sz="2400" dirty="0"/>
              <a:t>geliştirildi</a:t>
            </a:r>
          </a:p>
          <a:p>
            <a:pPr>
              <a:lnSpc>
                <a:spcPct val="100000"/>
              </a:lnSpc>
            </a:pPr>
            <a:r>
              <a:rPr lang="tr-TR" sz="2400" dirty="0"/>
              <a:t>Daha geniş tarama</a:t>
            </a:r>
          </a:p>
          <a:p>
            <a:pPr>
              <a:lnSpc>
                <a:spcPct val="100000"/>
              </a:lnSpc>
            </a:pPr>
            <a:r>
              <a:rPr lang="tr-TR" sz="2400" dirty="0"/>
              <a:t>Daha hızlı sonuç</a:t>
            </a:r>
          </a:p>
          <a:p>
            <a:pPr>
              <a:lnSpc>
                <a:spcPct val="100000"/>
              </a:lnSpc>
            </a:pPr>
            <a:r>
              <a:rPr lang="tr-TR" sz="2400" dirty="0">
                <a:solidFill>
                  <a:srgbClr val="FF0000"/>
                </a:solidFill>
              </a:rPr>
              <a:t>Balgamda sonuçlar çocuk ve erişkinlerde klasik X </a:t>
            </a:r>
            <a:r>
              <a:rPr lang="tr-TR" sz="2400" dirty="0" err="1">
                <a:solidFill>
                  <a:srgbClr val="FF0000"/>
                </a:solidFill>
              </a:rPr>
              <a:t>PERT’ten</a:t>
            </a:r>
            <a:r>
              <a:rPr lang="tr-TR" sz="2400" dirty="0">
                <a:solidFill>
                  <a:srgbClr val="FF0000"/>
                </a:solidFill>
              </a:rPr>
              <a:t> daha iyi</a:t>
            </a:r>
          </a:p>
          <a:p>
            <a:pPr>
              <a:lnSpc>
                <a:spcPct val="100000"/>
              </a:lnSpc>
            </a:pPr>
            <a:r>
              <a:rPr lang="tr-TR" sz="2400" dirty="0">
                <a:solidFill>
                  <a:srgbClr val="FF0000"/>
                </a:solidFill>
              </a:rPr>
              <a:t>Kültürün yakalayamadığı vakalarda da başarı var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523836" y="5572140"/>
            <a:ext cx="11144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1400" dirty="0"/>
              <a:t>Zar H, </a:t>
            </a:r>
            <a:r>
              <a:rPr lang="tr-TR" sz="1400" dirty="0" err="1"/>
              <a:t>Workman</a:t>
            </a:r>
            <a:r>
              <a:rPr lang="tr-TR" sz="1400" dirty="0"/>
              <a:t> L, </a:t>
            </a:r>
            <a:r>
              <a:rPr lang="tr-TR" sz="1400" dirty="0" err="1"/>
              <a:t>Nicol</a:t>
            </a:r>
            <a:r>
              <a:rPr lang="tr-TR" sz="1400" dirty="0"/>
              <a:t> M. </a:t>
            </a:r>
            <a:r>
              <a:rPr lang="tr-TR" sz="1400" dirty="0" err="1"/>
              <a:t>Diagnosis</a:t>
            </a:r>
            <a:r>
              <a:rPr lang="tr-TR" sz="1400" dirty="0"/>
              <a:t> of </a:t>
            </a:r>
            <a:r>
              <a:rPr lang="tr-TR" sz="1400" dirty="0" err="1"/>
              <a:t>pulmonary</a:t>
            </a:r>
            <a:r>
              <a:rPr lang="tr-TR" sz="1400" dirty="0"/>
              <a:t> </a:t>
            </a:r>
            <a:r>
              <a:rPr lang="tr-TR" sz="1400" dirty="0" err="1"/>
              <a:t>tuberculosis</a:t>
            </a:r>
            <a:r>
              <a:rPr lang="tr-TR" sz="1400" dirty="0"/>
              <a:t> in HIV </a:t>
            </a:r>
            <a:r>
              <a:rPr lang="en-US" sz="1400" dirty="0"/>
              <a:t>infected and uninfected children using </a:t>
            </a:r>
            <a:r>
              <a:rPr lang="en-US" sz="1400" dirty="0" err="1"/>
              <a:t>Xpert</a:t>
            </a:r>
            <a:r>
              <a:rPr lang="en-US" sz="1400" dirty="0"/>
              <a:t> MTB/RIF Ultra. Am J Res </a:t>
            </a:r>
            <a:r>
              <a:rPr lang="en-US" sz="1400" dirty="0" err="1"/>
              <a:t>Crit</a:t>
            </a:r>
            <a:r>
              <a:rPr lang="tr-TR" sz="1400" dirty="0"/>
              <a:t> </a:t>
            </a:r>
            <a:r>
              <a:rPr lang="tr-TR" sz="1400" dirty="0" err="1"/>
              <a:t>Care</a:t>
            </a:r>
            <a:r>
              <a:rPr lang="tr-TR" sz="1400" dirty="0"/>
              <a:t> </a:t>
            </a:r>
            <a:r>
              <a:rPr lang="tr-TR" sz="1400" dirty="0" err="1"/>
              <a:t>Med</a:t>
            </a:r>
            <a:r>
              <a:rPr lang="tr-TR" sz="1400" dirty="0"/>
              <a:t> 2017; 195:A7610.</a:t>
            </a:r>
          </a:p>
          <a:p>
            <a:pPr>
              <a:buFont typeface="Arial" pitchFamily="34" charset="0"/>
              <a:buChar char="•"/>
            </a:pPr>
            <a:r>
              <a:rPr lang="tr-TR" sz="1400" dirty="0" err="1"/>
              <a:t>Nicol</a:t>
            </a:r>
            <a:r>
              <a:rPr lang="tr-TR" sz="1400" dirty="0"/>
              <a:t> MP, </a:t>
            </a:r>
            <a:r>
              <a:rPr lang="tr-TR" sz="1400" dirty="0" err="1"/>
              <a:t>Workman</a:t>
            </a:r>
            <a:r>
              <a:rPr lang="tr-TR" sz="1400" dirty="0"/>
              <a:t> L, </a:t>
            </a:r>
            <a:r>
              <a:rPr lang="tr-TR" sz="1400" dirty="0" err="1"/>
              <a:t>Prins</a:t>
            </a:r>
            <a:r>
              <a:rPr lang="tr-TR" sz="1400" dirty="0"/>
              <a:t> M, </a:t>
            </a:r>
            <a:r>
              <a:rPr lang="tr-TR" sz="1400" dirty="0" err="1"/>
              <a:t>Bateman</a:t>
            </a:r>
            <a:r>
              <a:rPr lang="tr-TR" sz="1400" dirty="0"/>
              <a:t> L, </a:t>
            </a:r>
            <a:r>
              <a:rPr lang="tr-TR" sz="1400" dirty="0" err="1"/>
              <a:t>Ghebrekristos</a:t>
            </a:r>
            <a:r>
              <a:rPr lang="tr-TR" sz="1400" dirty="0"/>
              <a:t> Y, </a:t>
            </a:r>
            <a:r>
              <a:rPr lang="tr-TR" sz="1400" dirty="0" err="1"/>
              <a:t>Mbhele</a:t>
            </a:r>
            <a:r>
              <a:rPr lang="tr-TR" sz="1400" dirty="0"/>
              <a:t> S, et al. </a:t>
            </a:r>
            <a:r>
              <a:rPr lang="tr-TR" sz="1400" dirty="0" err="1"/>
              <a:t>Accuracy</a:t>
            </a:r>
            <a:r>
              <a:rPr lang="tr-TR" sz="1400" dirty="0"/>
              <a:t> of </a:t>
            </a:r>
            <a:r>
              <a:rPr lang="tr-TR" sz="1400" dirty="0" err="1"/>
              <a:t>Xpert</a:t>
            </a:r>
            <a:r>
              <a:rPr lang="tr-TR" sz="1400" dirty="0"/>
              <a:t> MTB/</a:t>
            </a:r>
            <a:r>
              <a:rPr lang="en-US" sz="1400" dirty="0"/>
              <a:t>RIF Ultra for the Diagnosis of Pulmonary</a:t>
            </a:r>
            <a:r>
              <a:rPr lang="tr-TR" sz="1400" dirty="0"/>
              <a:t> </a:t>
            </a:r>
            <a:r>
              <a:rPr lang="en-US" sz="1400" dirty="0"/>
              <a:t>Tuberculosis in Children. The Pediatric infectious disease journal.</a:t>
            </a:r>
            <a:r>
              <a:rPr lang="nn-NO" sz="1400" dirty="0"/>
              <a:t>2018. https://doi.org/10.1097/INF.0000000000001960 PMID: 29474257.</a:t>
            </a:r>
            <a:endParaRPr lang="tr-TR" sz="1400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73BFFD4D-1536-4B73-B0F3-0E18BC06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39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84235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AC08A47A-331F-2206-03EF-0164ED40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3" name="Başlık 2">
            <a:extLst>
              <a:ext uri="{FF2B5EF4-FFF2-40B4-BE49-F238E27FC236}">
                <a16:creationId xmlns="" xmlns:a16="http://schemas.microsoft.com/office/drawing/2014/main" id="{B8B94F79-02EC-7A7F-472F-3ABE560C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Dünyada tüberküloz</a:t>
            </a:r>
          </a:p>
        </p:txBody>
      </p:sp>
      <p:sp>
        <p:nvSpPr>
          <p:cNvPr id="5" name="object 3">
            <a:extLst>
              <a:ext uri="{FF2B5EF4-FFF2-40B4-BE49-F238E27FC236}">
                <a16:creationId xmlns="" xmlns:a16="http://schemas.microsoft.com/office/drawing/2014/main" id="{5992427B-F355-1D46-DCEF-4F2F90EEFDB5}"/>
              </a:ext>
            </a:extLst>
          </p:cNvPr>
          <p:cNvSpPr txBox="1"/>
          <p:nvPr/>
        </p:nvSpPr>
        <p:spPr>
          <a:xfrm>
            <a:off x="122501" y="3324851"/>
            <a:ext cx="6078002" cy="216854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7505" indent="-344805">
              <a:spcBef>
                <a:spcPts val="110"/>
              </a:spcBef>
              <a:buFont typeface="Microsoft Sans Serif"/>
              <a:buChar char="•"/>
              <a:tabLst>
                <a:tab pos="356870" algn="l"/>
                <a:tab pos="357505" algn="l"/>
              </a:tabLst>
            </a:pPr>
            <a:r>
              <a:rPr sz="2000" spc="-25" dirty="0">
                <a:latin typeface="Helvetica" pitchFamily="2" charset="0"/>
                <a:cs typeface="Calibri"/>
              </a:rPr>
              <a:t>Tahmini</a:t>
            </a:r>
            <a:r>
              <a:rPr sz="2000" spc="-45" dirty="0">
                <a:latin typeface="Helvetica" pitchFamily="2" charset="0"/>
                <a:cs typeface="Calibri"/>
              </a:rPr>
              <a:t> </a:t>
            </a:r>
            <a:r>
              <a:rPr sz="2000" spc="5" dirty="0">
                <a:latin typeface="Helvetica" pitchFamily="2" charset="0"/>
                <a:cs typeface="Calibri"/>
              </a:rPr>
              <a:t>olması</a:t>
            </a:r>
            <a:r>
              <a:rPr sz="2000" spc="-45" dirty="0">
                <a:latin typeface="Helvetica" pitchFamily="2" charset="0"/>
                <a:cs typeface="Calibri"/>
              </a:rPr>
              <a:t> </a:t>
            </a:r>
            <a:r>
              <a:rPr sz="2000" dirty="0">
                <a:latin typeface="Helvetica" pitchFamily="2" charset="0"/>
                <a:cs typeface="Calibri"/>
              </a:rPr>
              <a:t>beklenen</a:t>
            </a:r>
            <a:r>
              <a:rPr sz="2000" spc="-30" dirty="0">
                <a:latin typeface="Helvetica" pitchFamily="2" charset="0"/>
                <a:cs typeface="Calibri"/>
              </a:rPr>
              <a:t> </a:t>
            </a:r>
            <a:r>
              <a:rPr sz="2000" spc="-5" dirty="0" err="1">
                <a:latin typeface="Helvetica" pitchFamily="2" charset="0"/>
                <a:cs typeface="Calibri"/>
              </a:rPr>
              <a:t>toplam</a:t>
            </a:r>
            <a:r>
              <a:rPr sz="2000" spc="-30" dirty="0">
                <a:latin typeface="Helvetica" pitchFamily="2" charset="0"/>
                <a:cs typeface="Calibri"/>
              </a:rPr>
              <a:t> </a:t>
            </a:r>
            <a:r>
              <a:rPr lang="tr-TR" sz="2000" spc="-30" dirty="0" smtClean="0">
                <a:latin typeface="Helvetica" pitchFamily="2" charset="0"/>
                <a:cs typeface="Calibri"/>
              </a:rPr>
              <a:t>yaklaşık </a:t>
            </a:r>
            <a:r>
              <a:rPr sz="2000" spc="5" dirty="0" smtClean="0">
                <a:latin typeface="Helvetica" pitchFamily="2" charset="0"/>
                <a:cs typeface="Calibri"/>
              </a:rPr>
              <a:t>10</a:t>
            </a:r>
            <a:r>
              <a:rPr sz="2000" spc="-40" dirty="0" smtClean="0">
                <a:latin typeface="Helvetica" pitchFamily="2" charset="0"/>
                <a:cs typeface="Calibri"/>
              </a:rPr>
              <a:t> </a:t>
            </a:r>
            <a:r>
              <a:rPr sz="2000" dirty="0">
                <a:latin typeface="Helvetica" pitchFamily="2" charset="0"/>
                <a:cs typeface="Calibri"/>
              </a:rPr>
              <a:t>milyon</a:t>
            </a:r>
            <a:r>
              <a:rPr sz="2000" spc="-55" dirty="0">
                <a:latin typeface="Helvetica" pitchFamily="2" charset="0"/>
                <a:cs typeface="Calibri"/>
              </a:rPr>
              <a:t> </a:t>
            </a:r>
            <a:r>
              <a:rPr sz="2000" spc="-5" dirty="0">
                <a:latin typeface="Helvetica" pitchFamily="2" charset="0"/>
                <a:cs typeface="Calibri"/>
              </a:rPr>
              <a:t>yeni</a:t>
            </a:r>
            <a:r>
              <a:rPr sz="2000" spc="-25" dirty="0">
                <a:latin typeface="Helvetica" pitchFamily="2" charset="0"/>
                <a:cs typeface="Calibri"/>
              </a:rPr>
              <a:t> </a:t>
            </a:r>
            <a:r>
              <a:rPr sz="2000" dirty="0">
                <a:latin typeface="Helvetica" pitchFamily="2" charset="0"/>
                <a:cs typeface="Calibri"/>
              </a:rPr>
              <a:t>olgu</a:t>
            </a:r>
          </a:p>
          <a:p>
            <a:pPr marL="357505" indent="-344805">
              <a:spcBef>
                <a:spcPts val="1585"/>
              </a:spcBef>
              <a:buFont typeface="Wingdings"/>
              <a:buChar char=""/>
              <a:tabLst>
                <a:tab pos="357505" algn="l"/>
              </a:tabLst>
            </a:pPr>
            <a:r>
              <a:rPr sz="2000" dirty="0">
                <a:latin typeface="Helvetica" pitchFamily="2" charset="0"/>
                <a:cs typeface="Calibri"/>
              </a:rPr>
              <a:t>5.8</a:t>
            </a:r>
            <a:r>
              <a:rPr sz="2000" spc="-55" dirty="0">
                <a:latin typeface="Helvetica" pitchFamily="2" charset="0"/>
                <a:cs typeface="Calibri"/>
              </a:rPr>
              <a:t> </a:t>
            </a:r>
            <a:r>
              <a:rPr sz="2000" dirty="0">
                <a:latin typeface="Helvetica" pitchFamily="2" charset="0"/>
                <a:cs typeface="Calibri"/>
              </a:rPr>
              <a:t>milyon</a:t>
            </a:r>
            <a:r>
              <a:rPr sz="2000" spc="-60" dirty="0">
                <a:latin typeface="Helvetica" pitchFamily="2" charset="0"/>
                <a:cs typeface="Calibri"/>
              </a:rPr>
              <a:t> </a:t>
            </a:r>
            <a:r>
              <a:rPr sz="2000" spc="-15" dirty="0">
                <a:latin typeface="Helvetica" pitchFamily="2" charset="0"/>
                <a:cs typeface="Calibri"/>
              </a:rPr>
              <a:t>erkek</a:t>
            </a:r>
            <a:r>
              <a:rPr sz="2000" spc="-25" dirty="0">
                <a:latin typeface="Helvetica" pitchFamily="2" charset="0"/>
                <a:cs typeface="Calibri"/>
              </a:rPr>
              <a:t> </a:t>
            </a:r>
            <a:r>
              <a:rPr sz="2000" dirty="0">
                <a:latin typeface="Helvetica" pitchFamily="2" charset="0"/>
                <a:cs typeface="Calibri"/>
              </a:rPr>
              <a:t>(%</a:t>
            </a:r>
            <a:r>
              <a:rPr sz="2000" spc="-30" dirty="0">
                <a:latin typeface="Helvetica" pitchFamily="2" charset="0"/>
                <a:cs typeface="Calibri"/>
              </a:rPr>
              <a:t> </a:t>
            </a:r>
            <a:r>
              <a:rPr sz="2000" spc="5" dirty="0">
                <a:latin typeface="Helvetica" pitchFamily="2" charset="0"/>
                <a:cs typeface="Calibri"/>
              </a:rPr>
              <a:t>56)</a:t>
            </a:r>
            <a:endParaRPr sz="2000" dirty="0">
              <a:latin typeface="Helvetica" pitchFamily="2" charset="0"/>
              <a:cs typeface="Calibri"/>
            </a:endParaRPr>
          </a:p>
          <a:p>
            <a:pPr marL="357505" indent="-344805">
              <a:spcBef>
                <a:spcPts val="1585"/>
              </a:spcBef>
              <a:buFont typeface="Wingdings"/>
              <a:buChar char=""/>
              <a:tabLst>
                <a:tab pos="357505" algn="l"/>
              </a:tabLst>
            </a:pPr>
            <a:r>
              <a:rPr sz="2000" dirty="0">
                <a:latin typeface="Helvetica" pitchFamily="2" charset="0"/>
                <a:cs typeface="Calibri"/>
              </a:rPr>
              <a:t>3.2</a:t>
            </a:r>
            <a:r>
              <a:rPr sz="2000" spc="-50" dirty="0">
                <a:latin typeface="Helvetica" pitchFamily="2" charset="0"/>
                <a:cs typeface="Calibri"/>
              </a:rPr>
              <a:t> </a:t>
            </a:r>
            <a:r>
              <a:rPr sz="2000" dirty="0">
                <a:latin typeface="Helvetica" pitchFamily="2" charset="0"/>
                <a:cs typeface="Calibri"/>
              </a:rPr>
              <a:t>milyon</a:t>
            </a:r>
            <a:r>
              <a:rPr sz="2000" spc="-65" dirty="0">
                <a:latin typeface="Helvetica" pitchFamily="2" charset="0"/>
                <a:cs typeface="Calibri"/>
              </a:rPr>
              <a:t> </a:t>
            </a:r>
            <a:r>
              <a:rPr sz="2000" spc="-10" dirty="0">
                <a:latin typeface="Helvetica" pitchFamily="2" charset="0"/>
                <a:cs typeface="Calibri"/>
              </a:rPr>
              <a:t>kadın</a:t>
            </a:r>
            <a:r>
              <a:rPr sz="2000" spc="-25" dirty="0">
                <a:latin typeface="Helvetica" pitchFamily="2" charset="0"/>
                <a:cs typeface="Calibri"/>
              </a:rPr>
              <a:t> </a:t>
            </a:r>
            <a:r>
              <a:rPr sz="2000" spc="5" dirty="0">
                <a:latin typeface="Helvetica" pitchFamily="2" charset="0"/>
                <a:cs typeface="Calibri"/>
              </a:rPr>
              <a:t>(%</a:t>
            </a:r>
            <a:r>
              <a:rPr sz="2000" spc="-30" dirty="0">
                <a:latin typeface="Helvetica" pitchFamily="2" charset="0"/>
                <a:cs typeface="Calibri"/>
              </a:rPr>
              <a:t> </a:t>
            </a:r>
            <a:r>
              <a:rPr sz="2000" spc="5" dirty="0">
                <a:latin typeface="Helvetica" pitchFamily="2" charset="0"/>
                <a:cs typeface="Calibri"/>
              </a:rPr>
              <a:t>34)</a:t>
            </a:r>
            <a:endParaRPr sz="2000" dirty="0">
              <a:latin typeface="Helvetica" pitchFamily="2" charset="0"/>
              <a:cs typeface="Calibri"/>
            </a:endParaRPr>
          </a:p>
          <a:p>
            <a:pPr marL="357505" indent="-344805">
              <a:spcBef>
                <a:spcPts val="1590"/>
              </a:spcBef>
              <a:buFont typeface="Wingdings"/>
              <a:buChar char=""/>
              <a:tabLst>
                <a:tab pos="357505" algn="l"/>
              </a:tabLst>
            </a:pPr>
            <a:r>
              <a:rPr sz="2000" dirty="0">
                <a:solidFill>
                  <a:srgbClr val="FF0000"/>
                </a:solidFill>
                <a:latin typeface="Helvetica" pitchFamily="2" charset="0"/>
                <a:cs typeface="Calibri"/>
              </a:rPr>
              <a:t>1</a:t>
            </a:r>
            <a:r>
              <a:rPr sz="2000" spc="-30" dirty="0">
                <a:solidFill>
                  <a:srgbClr val="FF0000"/>
                </a:solidFill>
                <a:latin typeface="Helvetica" pitchFamily="2" charset="0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Helvetica" pitchFamily="2" charset="0"/>
                <a:cs typeface="Calibri"/>
              </a:rPr>
              <a:t>milyon</a:t>
            </a:r>
            <a:r>
              <a:rPr sz="2000" spc="-65" dirty="0">
                <a:solidFill>
                  <a:srgbClr val="FF0000"/>
                </a:solidFill>
                <a:latin typeface="Helvetica" pitchFamily="2" charset="0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Helvetica" pitchFamily="2" charset="0"/>
                <a:cs typeface="Calibri"/>
              </a:rPr>
              <a:t>çocuk</a:t>
            </a:r>
            <a:r>
              <a:rPr sz="2000" spc="-60" dirty="0">
                <a:solidFill>
                  <a:srgbClr val="FF0000"/>
                </a:solidFill>
                <a:latin typeface="Helvetica" pitchFamily="2" charset="0"/>
                <a:cs typeface="Calibri"/>
              </a:rPr>
              <a:t> </a:t>
            </a:r>
            <a:r>
              <a:rPr sz="2000" spc="5" dirty="0">
                <a:solidFill>
                  <a:srgbClr val="FF0000"/>
                </a:solidFill>
                <a:latin typeface="Helvetica" pitchFamily="2" charset="0"/>
                <a:cs typeface="Calibri"/>
              </a:rPr>
              <a:t>(%10)</a:t>
            </a:r>
            <a:r>
              <a:rPr lang="tr-TR" sz="2000" spc="5" dirty="0">
                <a:solidFill>
                  <a:srgbClr val="FF0000"/>
                </a:solidFill>
                <a:latin typeface="Helvetica" pitchFamily="2" charset="0"/>
                <a:cs typeface="Calibri"/>
              </a:rPr>
              <a:t> 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  <p:pic>
        <p:nvPicPr>
          <p:cNvPr id="8" name="Resim 3"/>
          <p:cNvPicPr/>
          <p:nvPr/>
        </p:nvPicPr>
        <p:blipFill>
          <a:blip r:embed="rId2"/>
          <a:stretch/>
        </p:blipFill>
        <p:spPr>
          <a:xfrm>
            <a:off x="303651" y="67309"/>
            <a:ext cx="2126040" cy="3050360"/>
          </a:xfrm>
          <a:prstGeom prst="rect">
            <a:avLst/>
          </a:prstGeom>
          <a:ln w="0">
            <a:noFill/>
          </a:ln>
        </p:spPr>
      </p:pic>
      <p:sp>
        <p:nvSpPr>
          <p:cNvPr id="10" name="TextShape 2"/>
          <p:cNvSpPr/>
          <p:nvPr/>
        </p:nvSpPr>
        <p:spPr>
          <a:xfrm>
            <a:off x="3190911" y="1695360"/>
            <a:ext cx="8228880" cy="52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Resim 2"/>
          <p:cNvPicPr/>
          <p:nvPr/>
        </p:nvPicPr>
        <p:blipFill>
          <a:blip r:embed="rId3"/>
          <a:stretch/>
        </p:blipFill>
        <p:spPr>
          <a:xfrm>
            <a:off x="6200503" y="2324465"/>
            <a:ext cx="5390355" cy="339959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31473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22" y="0"/>
            <a:ext cx="8215370" cy="306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b="10447"/>
          <a:stretch>
            <a:fillRect/>
          </a:stretch>
        </p:blipFill>
        <p:spPr bwMode="auto">
          <a:xfrm>
            <a:off x="595274" y="3429000"/>
            <a:ext cx="5745417" cy="42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Metin kutusu"/>
          <p:cNvSpPr txBox="1"/>
          <p:nvPr/>
        </p:nvSpPr>
        <p:spPr>
          <a:xfrm>
            <a:off x="3024166" y="4071942"/>
            <a:ext cx="6717480" cy="58477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sz="3200" dirty="0"/>
              <a:t>Mikrobiyolojik örneklemelerde öneriler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2716BE3E-9952-4F3B-BA17-7A4B592D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40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23836" y="926587"/>
            <a:ext cx="11144328" cy="5429288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tr-TR" sz="2400" dirty="0">
                <a:solidFill>
                  <a:srgbClr val="FF0000"/>
                </a:solidFill>
              </a:rPr>
              <a:t>Kültürde</a:t>
            </a:r>
            <a:r>
              <a:rPr lang="tr-TR" sz="2400" dirty="0"/>
              <a:t> hem katı hem de sıvı </a:t>
            </a:r>
            <a:r>
              <a:rPr lang="tr-TR" sz="2400" dirty="0" err="1"/>
              <a:t>besiyeri</a:t>
            </a:r>
            <a:r>
              <a:rPr lang="tr-TR" sz="2400" dirty="0"/>
              <a:t> kullanımı önerilir</a:t>
            </a:r>
          </a:p>
          <a:p>
            <a:pPr>
              <a:lnSpc>
                <a:spcPct val="200000"/>
              </a:lnSpc>
            </a:pPr>
            <a:r>
              <a:rPr lang="tr-TR" sz="2400" dirty="0"/>
              <a:t>Başlangıç aşamasından itibaren </a:t>
            </a:r>
            <a:r>
              <a:rPr lang="tr-TR" sz="2400" dirty="0">
                <a:solidFill>
                  <a:srgbClr val="FF0000"/>
                </a:solidFill>
              </a:rPr>
              <a:t>NAAT</a:t>
            </a:r>
            <a:r>
              <a:rPr lang="tr-TR" sz="2400" dirty="0"/>
              <a:t> önerilir</a:t>
            </a:r>
          </a:p>
          <a:p>
            <a:pPr>
              <a:lnSpc>
                <a:spcPct val="200000"/>
              </a:lnSpc>
            </a:pPr>
            <a:r>
              <a:rPr lang="tr-TR" sz="2400" dirty="0"/>
              <a:t>Balgam çıkartamayan ya da balgam </a:t>
            </a:r>
            <a:r>
              <a:rPr lang="tr-TR" sz="2400" dirty="0" err="1"/>
              <a:t>ARB’si</a:t>
            </a:r>
            <a:r>
              <a:rPr lang="tr-TR" sz="2400" dirty="0"/>
              <a:t> negatif olanlarda </a:t>
            </a:r>
            <a:r>
              <a:rPr lang="tr-TR" sz="2400" dirty="0" err="1"/>
              <a:t>FOB’dan</a:t>
            </a:r>
            <a:r>
              <a:rPr lang="tr-TR" sz="2400" dirty="0"/>
              <a:t> önce </a:t>
            </a:r>
            <a:r>
              <a:rPr lang="tr-TR" sz="2400" dirty="0">
                <a:solidFill>
                  <a:srgbClr val="FF0000"/>
                </a:solidFill>
              </a:rPr>
              <a:t>uyarılmış balgam </a:t>
            </a:r>
            <a:r>
              <a:rPr lang="tr-TR" sz="2400" dirty="0"/>
              <a:t>kullanımı önerilir</a:t>
            </a:r>
          </a:p>
          <a:p>
            <a:pPr>
              <a:lnSpc>
                <a:spcPct val="200000"/>
              </a:lnSpc>
            </a:pPr>
            <a:r>
              <a:rPr lang="tr-TR" sz="2400" dirty="0"/>
              <a:t>Balgam ya da uyarılmış balgamla örnek elde edilemeyen </a:t>
            </a:r>
            <a:r>
              <a:rPr lang="tr-TR" sz="2400" dirty="0" err="1"/>
              <a:t>adolesanlarda</a:t>
            </a:r>
            <a:r>
              <a:rPr lang="tr-TR" sz="2400" dirty="0"/>
              <a:t>  </a:t>
            </a:r>
            <a:r>
              <a:rPr lang="tr-TR" sz="2400" dirty="0" err="1">
                <a:solidFill>
                  <a:srgbClr val="FF0000"/>
                </a:solidFill>
              </a:rPr>
              <a:t>bronkoskopi</a:t>
            </a:r>
            <a:r>
              <a:rPr lang="tr-TR" sz="2400" dirty="0">
                <a:solidFill>
                  <a:srgbClr val="FF0000"/>
                </a:solidFill>
              </a:rPr>
              <a:t>- BAL  örneklemesi </a:t>
            </a:r>
            <a:r>
              <a:rPr lang="tr-TR" sz="2400" dirty="0"/>
              <a:t>ve </a:t>
            </a:r>
            <a:r>
              <a:rPr lang="tr-TR" sz="2400" dirty="0" err="1"/>
              <a:t>bronkoskopi</a:t>
            </a:r>
            <a:r>
              <a:rPr lang="tr-TR" sz="2400" dirty="0"/>
              <a:t> sonrası çıkartılan balgam örneklemesi önerilir</a:t>
            </a:r>
          </a:p>
          <a:p>
            <a:pPr>
              <a:lnSpc>
                <a:spcPct val="200000"/>
              </a:lnSpc>
            </a:pPr>
            <a:endParaRPr lang="tr-TR" sz="2400" dirty="0"/>
          </a:p>
          <a:p>
            <a:pPr>
              <a:lnSpc>
                <a:spcPct val="200000"/>
              </a:lnSpc>
            </a:pPr>
            <a:endParaRPr lang="tr-TR" sz="2400" dirty="0"/>
          </a:p>
          <a:p>
            <a:pPr>
              <a:lnSpc>
                <a:spcPct val="200000"/>
              </a:lnSpc>
            </a:pPr>
            <a:endParaRPr lang="tr-TR" sz="2400" dirty="0"/>
          </a:p>
          <a:p>
            <a:pPr>
              <a:lnSpc>
                <a:spcPct val="200000"/>
              </a:lnSpc>
            </a:pPr>
            <a:endParaRPr lang="tr-TR" sz="2400" dirty="0"/>
          </a:p>
          <a:p>
            <a:pPr>
              <a:lnSpc>
                <a:spcPct val="200000"/>
              </a:lnSpc>
            </a:pPr>
            <a:endParaRPr lang="tr-TR" sz="2400" dirty="0"/>
          </a:p>
          <a:p>
            <a:pPr>
              <a:lnSpc>
                <a:spcPct val="200000"/>
              </a:lnSpc>
            </a:pPr>
            <a:endParaRPr lang="tr-TR" sz="2400" dirty="0"/>
          </a:p>
          <a:p>
            <a:pPr>
              <a:lnSpc>
                <a:spcPct val="200000"/>
              </a:lnSpc>
            </a:pPr>
            <a:endParaRPr lang="tr-TR" sz="2400" dirty="0"/>
          </a:p>
        </p:txBody>
      </p:sp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80BA8B55-6AD2-489D-9D5A-5E8521E1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41</a:t>
            </a:fld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6">
            <a:extLst>
              <a:ext uri="{FF2B5EF4-FFF2-40B4-BE49-F238E27FC236}">
                <a16:creationId xmlns="" xmlns:a16="http://schemas.microsoft.com/office/drawing/2014/main" id="{0A3611F7-B48F-C266-9069-CB8730C8D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9338"/>
            <a:ext cx="3683000" cy="525462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6B40D5D8-462E-E9B1-0CEE-F8A19F116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638" y="1049338"/>
            <a:ext cx="6761163" cy="5254625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87153FD-73AA-A9A5-123B-14CD6549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 anchor="ctr">
            <a:normAutofit/>
          </a:bodyPr>
          <a:lstStyle/>
          <a:p>
            <a:r>
              <a:rPr lang="tr-TR" dirty="0"/>
              <a:t>Tüberküloz tedavisi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4F199149-A2BF-D908-D1AA-F481124AC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184" y="6492875"/>
            <a:ext cx="51581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DB3B194-F800-47E6-BD5B-616435BD13D4}" type="slidenum">
              <a:rPr lang="tr-TR" smtClean="0"/>
              <a:pPr>
                <a:spcAft>
                  <a:spcPts val="600"/>
                </a:spcAft>
              </a:pPr>
              <a:t>42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255915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39014" y="80385"/>
            <a:ext cx="6421891" cy="904352"/>
          </a:xfrm>
        </p:spPr>
        <p:txBody>
          <a:bodyPr/>
          <a:lstStyle/>
          <a:p>
            <a:r>
              <a:rPr lang="tr-TR" dirty="0"/>
              <a:t>Olgumuzun tanısı ve tedavisi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7753" y="1194927"/>
            <a:ext cx="3799241" cy="2418285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tr-TR" sz="2400" dirty="0"/>
              <a:t>Sekonder- </a:t>
            </a:r>
            <a:r>
              <a:rPr lang="tr-TR" sz="2400" dirty="0" err="1"/>
              <a:t>kaviter</a:t>
            </a:r>
            <a:r>
              <a:rPr lang="tr-TR" sz="2400" dirty="0"/>
              <a:t> TB, </a:t>
            </a:r>
          </a:p>
          <a:p>
            <a:pPr>
              <a:lnSpc>
                <a:spcPct val="200000"/>
              </a:lnSpc>
            </a:pPr>
            <a:r>
              <a:rPr lang="tr-TR" sz="2400" dirty="0"/>
              <a:t>ARB: +++</a:t>
            </a:r>
          </a:p>
          <a:p>
            <a:pPr>
              <a:lnSpc>
                <a:spcPct val="200000"/>
              </a:lnSpc>
            </a:pPr>
            <a:r>
              <a:rPr lang="tr-TR" sz="2400" dirty="0"/>
              <a:t>Tedavi: </a:t>
            </a:r>
            <a:r>
              <a:rPr lang="tr-TR" sz="2400" dirty="0">
                <a:highlight>
                  <a:srgbClr val="FFFF00"/>
                </a:highlight>
              </a:rPr>
              <a:t>4 </a:t>
            </a:r>
            <a:r>
              <a:rPr lang="tr-TR" sz="2400" dirty="0" err="1">
                <a:highlight>
                  <a:srgbClr val="FFFF00"/>
                </a:highlight>
              </a:rPr>
              <a:t>lü</a:t>
            </a:r>
            <a:r>
              <a:rPr lang="tr-TR" sz="2400" dirty="0">
                <a:highlight>
                  <a:srgbClr val="FFFF00"/>
                </a:highlight>
              </a:rPr>
              <a:t> </a:t>
            </a:r>
            <a:r>
              <a:rPr lang="tr-TR" sz="2400" dirty="0" err="1">
                <a:highlight>
                  <a:srgbClr val="FFFF00"/>
                </a:highlight>
              </a:rPr>
              <a:t>antiTB</a:t>
            </a:r>
            <a:r>
              <a:rPr lang="tr-TR" sz="2400" dirty="0">
                <a:highlight>
                  <a:srgbClr val="FFFF00"/>
                </a:highlight>
              </a:rPr>
              <a:t> </a:t>
            </a:r>
            <a:r>
              <a:rPr lang="tr-TR" sz="2400" dirty="0"/>
              <a:t>tedavi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516" y="1483102"/>
            <a:ext cx="6281232" cy="4899412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="" xmlns:a16="http://schemas.microsoft.com/office/drawing/2014/main" id="{3BA94E30-ED2F-4D61-809B-E5D098E3D52E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552" y="3693112"/>
            <a:ext cx="3145169" cy="269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E3D546C4-D721-4897-8EAE-856D1F16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43</a:t>
            </a:fld>
            <a:endParaRPr lang="tr-TR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="" xmlns:a16="http://schemas.microsoft.com/office/drawing/2014/main" id="{9C9032AC-0B6B-0201-C91D-1E4307986CE7}"/>
              </a:ext>
            </a:extLst>
          </p:cNvPr>
          <p:cNvSpPr/>
          <p:nvPr/>
        </p:nvSpPr>
        <p:spPr>
          <a:xfrm>
            <a:off x="5237825" y="3266983"/>
            <a:ext cx="5584055" cy="52378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710203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Object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6862" y="1632306"/>
            <a:ext cx="4494978" cy="4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ject 4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656" y="1632305"/>
            <a:ext cx="5174344" cy="4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etin kutusu 5"/>
          <p:cNvSpPr txBox="1"/>
          <p:nvPr/>
        </p:nvSpPr>
        <p:spPr>
          <a:xfrm>
            <a:off x="2255520" y="6065520"/>
            <a:ext cx="1843325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sz="2400" dirty="0"/>
              <a:t>Tedavi öncesi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042366" y="6065520"/>
            <a:ext cx="1928413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sz="2400" dirty="0"/>
              <a:t>Tedavi sonrası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="" xmlns:a16="http://schemas.microsoft.com/office/drawing/2014/main" id="{6ED3E85F-275C-428F-A3AD-524A8703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44</a:t>
            </a:fld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483861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C713098-9D5C-4731-8227-AB9B66646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İlaç dozları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74531AC0-F0AC-407B-BC86-8E55626D8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F9F632A1-0427-4A49-868B-AEE31C8A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94" y="4962894"/>
            <a:ext cx="6194129" cy="1326316"/>
          </a:xfrm>
          <a:prstGeom prst="rect">
            <a:avLst/>
          </a:prstGeom>
        </p:spPr>
      </p:pic>
      <p:pic>
        <p:nvPicPr>
          <p:cNvPr id="5" name="İçerik Yer Tutucusu 6">
            <a:extLst>
              <a:ext uri="{FF2B5EF4-FFF2-40B4-BE49-F238E27FC236}">
                <a16:creationId xmlns="" xmlns:a16="http://schemas.microsoft.com/office/drawing/2014/main" id="{2C621879-1289-4982-A555-AF06CD32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1195"/>
            <a:ext cx="2971636" cy="42170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EA485F81-71EC-4AD2-A628-7F43F71C2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8" b="5484"/>
          <a:stretch/>
        </p:blipFill>
        <p:spPr>
          <a:xfrm>
            <a:off x="4325340" y="1002011"/>
            <a:ext cx="6724985" cy="3960883"/>
          </a:xfrm>
          <a:prstGeom prst="rect">
            <a:avLst/>
          </a:prstGeom>
        </p:spPr>
      </p:pic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A450B17A-29B4-4A43-9564-045BD21D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45</a:t>
            </a:fld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4736489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67B08B1A-19E0-4658-9125-C79DCF1F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Olgu-5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A7ADB2A8-04B8-476C-810D-A51B21AD1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47" y="984737"/>
            <a:ext cx="10515600" cy="5387487"/>
          </a:xfrm>
        </p:spPr>
        <p:txBody>
          <a:bodyPr>
            <a:normAutofit/>
          </a:bodyPr>
          <a:lstStyle/>
          <a:p>
            <a:r>
              <a:rPr lang="tr-TR" sz="1800" dirty="0"/>
              <a:t>MK 12 yaş erkek hasta</a:t>
            </a:r>
          </a:p>
          <a:p>
            <a:r>
              <a:rPr lang="tr-TR" sz="1800" dirty="0"/>
              <a:t>ARB: ++++</a:t>
            </a:r>
          </a:p>
          <a:p>
            <a:r>
              <a:rPr lang="tr-TR" sz="1800" dirty="0">
                <a:highlight>
                  <a:srgbClr val="FFFF00"/>
                </a:highlight>
              </a:rPr>
              <a:t>HRZE 2 ay sonu radyolojik tam düzelme yok, ARB:+</a:t>
            </a:r>
          </a:p>
          <a:p>
            <a:r>
              <a:rPr lang="tr-TR" sz="1800" dirty="0"/>
              <a:t>İlaç direnci yok</a:t>
            </a:r>
          </a:p>
          <a:p>
            <a:r>
              <a:rPr lang="tr-TR" sz="1800" dirty="0"/>
              <a:t>Tedavide 2’li idameye geçelim? Tedaviyi 6 ayda bitirelim?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dirty="0"/>
              <a:t>Başlangıç tedavisini 3 aya uzatıp, tedaviyi 6. ayda bitirelim?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dirty="0"/>
              <a:t>Başlangıç tedavisini 3 aya uzatıp tedaviyi 9 ayda bitirelim?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CA6E6361-021E-437C-A13E-D1E24143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616" t="5308" r="4452"/>
          <a:stretch>
            <a:fillRect/>
          </a:stretch>
        </p:blipFill>
        <p:spPr bwMode="auto">
          <a:xfrm>
            <a:off x="9268772" y="1437259"/>
            <a:ext cx="2624664" cy="195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61A6831-D56C-47AF-BD06-35BE358C9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0321" t="5161" r="5389"/>
          <a:stretch>
            <a:fillRect/>
          </a:stretch>
        </p:blipFill>
        <p:spPr bwMode="auto">
          <a:xfrm>
            <a:off x="9268772" y="4079475"/>
            <a:ext cx="2502281" cy="18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958335B8-10D1-4AA9-836A-87F04CB0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46</a:t>
            </a:fld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3261313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67B08B1A-19E0-4658-9125-C79DCF1F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Olgu-5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A7ADB2A8-04B8-476C-810D-A51B21AD1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47" y="984737"/>
            <a:ext cx="10515600" cy="5387487"/>
          </a:xfrm>
        </p:spPr>
        <p:txBody>
          <a:bodyPr>
            <a:normAutofit/>
          </a:bodyPr>
          <a:lstStyle/>
          <a:p>
            <a:r>
              <a:rPr lang="tr-TR" sz="1800" dirty="0"/>
              <a:t>MK 12 yaş erkek hasta</a:t>
            </a:r>
          </a:p>
          <a:p>
            <a:r>
              <a:rPr lang="tr-TR" sz="1800" dirty="0"/>
              <a:t>ARB: ++++</a:t>
            </a:r>
          </a:p>
          <a:p>
            <a:r>
              <a:rPr lang="tr-TR" sz="1800" dirty="0"/>
              <a:t>HRZE 2 ay sonu radyolojik tam düzelme yok</a:t>
            </a:r>
          </a:p>
          <a:p>
            <a:r>
              <a:rPr lang="tr-TR" sz="1800" dirty="0"/>
              <a:t>2. ay sonu ARB:+, ilaç direnci yok</a:t>
            </a:r>
          </a:p>
          <a:p>
            <a:r>
              <a:rPr lang="tr-TR" sz="1800" dirty="0"/>
              <a:t>Tedavide 2’li idameye geçelim?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dirty="0"/>
              <a:t>Başlangıç tedavisini 3 aya uzatıp, tedaviyi 6. ayda bitirelim?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1800" dirty="0"/>
              <a:t>Başlangıç tedavisini 3 aya uzatıp klinik gidişe göre karar verelim?</a:t>
            </a:r>
          </a:p>
          <a:p>
            <a:r>
              <a:rPr lang="tr-TR" sz="1800" b="1" i="1" dirty="0">
                <a:solidFill>
                  <a:srgbClr val="FF0000"/>
                </a:solidFill>
              </a:rPr>
              <a:t>Başlangıç tedavisi 3 aya uzatıldı</a:t>
            </a:r>
          </a:p>
          <a:p>
            <a:r>
              <a:rPr lang="tr-TR" sz="1800" b="1" i="1" dirty="0">
                <a:solidFill>
                  <a:srgbClr val="FF0000"/>
                </a:solidFill>
              </a:rPr>
              <a:t>3. ay sonu ARB: Negatif, 2’li idameye geçildi</a:t>
            </a:r>
          </a:p>
          <a:p>
            <a:r>
              <a:rPr lang="tr-TR" sz="1800" b="1" i="1" dirty="0">
                <a:solidFill>
                  <a:srgbClr val="FF0000"/>
                </a:solidFill>
              </a:rPr>
              <a:t>Tedavi toplamda 6 ay yerine 9 aya uzatıldı?</a:t>
            </a:r>
          </a:p>
          <a:p>
            <a:pPr marL="0" indent="0">
              <a:buNone/>
            </a:pPr>
            <a:endParaRPr lang="tr-TR" sz="1800" b="1" i="1" dirty="0">
              <a:solidFill>
                <a:srgbClr val="FF0000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2C760EF4-4FAD-46DD-803A-6FA29E66A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r="4087" b="33397"/>
          <a:stretch/>
        </p:blipFill>
        <p:spPr>
          <a:xfrm>
            <a:off x="5823752" y="984737"/>
            <a:ext cx="6098959" cy="1718937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7E103597-ACC8-41F5-AAE1-09F3F8A19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47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062109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6">
            <a:extLst>
              <a:ext uri="{FF2B5EF4-FFF2-40B4-BE49-F238E27FC236}">
                <a16:creationId xmlns="" xmlns:a16="http://schemas.microsoft.com/office/drawing/2014/main" id="{0B7878AC-9018-410C-9ECC-3F62A29D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65" y="2316098"/>
            <a:ext cx="2015179" cy="2823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5A016DF-C5B8-4C7E-B0F1-CC84F6C1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46917" y="2016612"/>
            <a:ext cx="8548637" cy="3793061"/>
          </a:xfrm>
        </p:spPr>
        <p:txBody>
          <a:bodyPr>
            <a:normAutofit fontScale="85000" lnSpcReduction="20000"/>
          </a:bodyPr>
          <a:lstStyle/>
          <a:p>
            <a:r>
              <a:rPr lang="tr-TR" sz="2000" b="0" i="0" u="none" strike="noStrike" baseline="0" dirty="0"/>
              <a:t>TB tedavisinde yaygın hastalığı olan ya da iyileşmesi yavaş olan kişilerde tedavi süresi için farklı öneriler yapılmıştır. </a:t>
            </a:r>
          </a:p>
          <a:p>
            <a:r>
              <a:rPr lang="tr-TR" sz="2000" b="0" i="0" u="none" strike="noStrike" baseline="0" dirty="0"/>
              <a:t>Kültürü geç negatifleşen hastalarda </a:t>
            </a:r>
            <a:r>
              <a:rPr lang="tr-TR" sz="2000" b="0" i="0" u="none" strike="noStrike" baseline="0" dirty="0" err="1"/>
              <a:t>nüks</a:t>
            </a:r>
            <a:r>
              <a:rPr lang="tr-TR" sz="2000" b="0" i="0" u="none" strike="noStrike" baseline="0" dirty="0"/>
              <a:t> oranı yüksektir</a:t>
            </a:r>
          </a:p>
          <a:p>
            <a:r>
              <a:rPr lang="tr-TR" sz="2000" b="0" i="0" u="none" strike="noStrike" baseline="0" dirty="0"/>
              <a:t>İkinci ay kültür pozitif ve başlangıçta </a:t>
            </a:r>
            <a:r>
              <a:rPr lang="tr-TR" sz="2000" b="0" i="0" u="none" strike="noStrike" baseline="0" dirty="0" err="1"/>
              <a:t>kaviteli</a:t>
            </a:r>
            <a:r>
              <a:rPr lang="tr-TR" sz="2000" b="0" i="0" u="none" strike="noStrike" baseline="0" dirty="0"/>
              <a:t> hastalarda </a:t>
            </a:r>
            <a:r>
              <a:rPr lang="tr-TR" sz="2000" b="0" i="0" u="none" strike="noStrike" baseline="0" dirty="0" err="1"/>
              <a:t>nüks</a:t>
            </a:r>
            <a:r>
              <a:rPr lang="tr-TR" sz="2000" b="0" i="0" u="none" strike="noStrike" baseline="0" dirty="0"/>
              <a:t> oranı %21 bulunmuştur, </a:t>
            </a:r>
          </a:p>
          <a:p>
            <a:r>
              <a:rPr lang="tr-TR" sz="2000" b="0" i="0" u="none" strike="noStrike" baseline="0" dirty="0" err="1">
                <a:solidFill>
                  <a:srgbClr val="FF0000"/>
                </a:solidFill>
              </a:rPr>
              <a:t>Kaviteli</a:t>
            </a:r>
            <a:r>
              <a:rPr lang="tr-TR" sz="2000" b="0" i="0" u="none" strike="noStrike" baseline="0" dirty="0">
                <a:solidFill>
                  <a:srgbClr val="FF0000"/>
                </a:solidFill>
              </a:rPr>
              <a:t> ve ikinci ay kültür pozitifliği olan olgularda tedavi süresinin 9 aya uzatılması önerilir.</a:t>
            </a:r>
          </a:p>
          <a:p>
            <a:r>
              <a:rPr lang="tr-TR" sz="2000" b="0" i="0" u="none" strike="noStrike" baseline="0" dirty="0">
                <a:solidFill>
                  <a:srgbClr val="FF0000"/>
                </a:solidFill>
              </a:rPr>
              <a:t>Yaygın ağır hastalık ve </a:t>
            </a:r>
            <a:r>
              <a:rPr lang="tr-TR" sz="2000" b="0" i="0" u="none" strike="noStrike" baseline="0" dirty="0" err="1">
                <a:solidFill>
                  <a:srgbClr val="FF0000"/>
                </a:solidFill>
              </a:rPr>
              <a:t>malnutrisyon</a:t>
            </a:r>
            <a:r>
              <a:rPr lang="tr-TR" sz="2000" dirty="0" err="1">
                <a:solidFill>
                  <a:srgbClr val="FF0000"/>
                </a:solidFill>
              </a:rPr>
              <a:t>da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b="0" i="0" u="none" strike="noStrike" baseline="0" dirty="0">
                <a:solidFill>
                  <a:srgbClr val="FF0000"/>
                </a:solidFill>
              </a:rPr>
              <a:t>yine tedavi süresini 9 aya uzatmak düşünülebilir.</a:t>
            </a:r>
            <a:endParaRPr lang="tr-TR" sz="2000" dirty="0">
              <a:solidFill>
                <a:srgbClr val="FF0000"/>
              </a:solidFill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62A686BC-C5F2-462A-899F-45E0A648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673"/>
            <a:ext cx="6283036" cy="682680"/>
          </a:xfrm>
          <a:solidFill>
            <a:srgbClr val="FFC000"/>
          </a:solidFill>
        </p:spPr>
        <p:txBody>
          <a:bodyPr anchor="ctr">
            <a:noAutofit/>
          </a:bodyPr>
          <a:lstStyle/>
          <a:p>
            <a:r>
              <a:rPr lang="tr-TR" sz="3600" dirty="0"/>
              <a:t/>
            </a:r>
            <a:br>
              <a:rPr lang="tr-TR" sz="3600" dirty="0"/>
            </a:br>
            <a:r>
              <a:rPr lang="tr-TR" sz="3600" dirty="0"/>
              <a:t>İyileşmenin Yavaş Olması:</a:t>
            </a:r>
            <a:br>
              <a:rPr lang="tr-TR" sz="3600" dirty="0"/>
            </a:br>
            <a:endParaRPr lang="tr-TR" sz="36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5569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6">
            <a:extLst>
              <a:ext uri="{FF2B5EF4-FFF2-40B4-BE49-F238E27FC236}">
                <a16:creationId xmlns="" xmlns:a16="http://schemas.microsoft.com/office/drawing/2014/main" id="{0B7878AC-9018-410C-9ECC-3F62A29D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56" y="1083739"/>
            <a:ext cx="2015179" cy="2823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5A016DF-C5B8-4C7E-B0F1-CC84F6C1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44260" y="1083739"/>
            <a:ext cx="8548637" cy="5288485"/>
          </a:xfrm>
        </p:spPr>
        <p:txBody>
          <a:bodyPr>
            <a:normAutofit/>
          </a:bodyPr>
          <a:lstStyle/>
          <a:p>
            <a:r>
              <a:rPr lang="tr-TR" sz="2000" b="0" i="0" u="none" strike="noStrike" baseline="0" dirty="0"/>
              <a:t>TB tedavisinde yaygın hastalığı olan ya da iyileşmesi yavaş olan kişilerde tedavi süresi için farklı öneriler yapılmıştır. </a:t>
            </a:r>
          </a:p>
          <a:p>
            <a:r>
              <a:rPr lang="tr-TR" sz="2000" b="0" i="0" u="none" strike="noStrike" baseline="0" dirty="0"/>
              <a:t>Kültürü geç negatifleşen hastalarda </a:t>
            </a:r>
            <a:r>
              <a:rPr lang="tr-TR" sz="2000" b="0" i="0" u="none" strike="noStrike" baseline="0" dirty="0" err="1"/>
              <a:t>nüks</a:t>
            </a:r>
            <a:r>
              <a:rPr lang="tr-TR" sz="2000" b="0" i="0" u="none" strike="noStrike" baseline="0" dirty="0"/>
              <a:t> oranı yüksektir</a:t>
            </a:r>
          </a:p>
          <a:p>
            <a:r>
              <a:rPr lang="tr-TR" sz="2000" b="0" i="0" u="none" strike="noStrike" baseline="0" dirty="0"/>
              <a:t>İkinci ay kültür pozitif ve başlangıçta </a:t>
            </a:r>
            <a:r>
              <a:rPr lang="tr-TR" sz="2000" b="0" i="0" u="none" strike="noStrike" baseline="0" dirty="0" err="1"/>
              <a:t>kaviteli</a:t>
            </a:r>
            <a:r>
              <a:rPr lang="tr-TR" sz="2000" b="0" i="0" u="none" strike="noStrike" baseline="0" dirty="0"/>
              <a:t> hastalarda </a:t>
            </a:r>
            <a:r>
              <a:rPr lang="tr-TR" sz="2000" b="0" i="0" u="none" strike="noStrike" baseline="0" dirty="0" err="1"/>
              <a:t>nüks</a:t>
            </a:r>
            <a:r>
              <a:rPr lang="tr-TR" sz="2000" b="0" i="0" u="none" strike="noStrike" baseline="0" dirty="0"/>
              <a:t> oranı %21 bulunmuştur, </a:t>
            </a:r>
          </a:p>
          <a:p>
            <a:r>
              <a:rPr lang="tr-TR" sz="2000" b="0" i="0" u="none" strike="noStrike" baseline="0" dirty="0" err="1">
                <a:solidFill>
                  <a:srgbClr val="FF0000"/>
                </a:solidFill>
              </a:rPr>
              <a:t>Kaviteli</a:t>
            </a:r>
            <a:r>
              <a:rPr lang="tr-TR" sz="2000" b="0" i="0" u="none" strike="noStrike" baseline="0" dirty="0">
                <a:solidFill>
                  <a:srgbClr val="FF0000"/>
                </a:solidFill>
              </a:rPr>
              <a:t> ve ikinci ay kültür pozitifliği olan olgularda tedavi süresinin 9 aya uzatılması önerilir.</a:t>
            </a:r>
          </a:p>
          <a:p>
            <a:r>
              <a:rPr lang="tr-TR" sz="2000" b="0" i="0" u="none" strike="noStrike" baseline="0" dirty="0">
                <a:solidFill>
                  <a:srgbClr val="FF0000"/>
                </a:solidFill>
              </a:rPr>
              <a:t>Yaygın ağır hastalık ve </a:t>
            </a:r>
            <a:r>
              <a:rPr lang="tr-TR" sz="2000" b="0" i="0" u="none" strike="noStrike" baseline="0" dirty="0" err="1">
                <a:solidFill>
                  <a:srgbClr val="FF0000"/>
                </a:solidFill>
              </a:rPr>
              <a:t>malnutrisyon</a:t>
            </a:r>
            <a:r>
              <a:rPr lang="tr-TR" sz="2000" dirty="0" err="1">
                <a:solidFill>
                  <a:srgbClr val="FF0000"/>
                </a:solidFill>
              </a:rPr>
              <a:t>da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b="0" i="0" u="none" strike="noStrike" baseline="0" dirty="0">
                <a:solidFill>
                  <a:srgbClr val="FF0000"/>
                </a:solidFill>
              </a:rPr>
              <a:t>yine tedavi süresini 9 aya uzatmak düşünülebilir.</a:t>
            </a:r>
            <a:endParaRPr lang="tr-TR" sz="2000" dirty="0">
              <a:solidFill>
                <a:srgbClr val="FF0000"/>
              </a:solidFill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62A686BC-C5F2-462A-899F-45E0A648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591989" cy="904352"/>
          </a:xfrm>
        </p:spPr>
        <p:txBody>
          <a:bodyPr anchor="ctr">
            <a:noAutofit/>
          </a:bodyPr>
          <a:lstStyle/>
          <a:p>
            <a:r>
              <a:rPr lang="tr-TR" sz="3200" dirty="0"/>
              <a:t/>
            </a:r>
            <a:br>
              <a:rPr lang="tr-TR" sz="3200" dirty="0"/>
            </a:br>
            <a:r>
              <a:rPr lang="tr-TR" sz="3200" dirty="0"/>
              <a:t>İyileşmenin Yavaş Olması</a:t>
            </a:r>
            <a:br>
              <a:rPr lang="tr-TR" sz="3200" dirty="0"/>
            </a:br>
            <a:endParaRPr lang="tr-TR" sz="3200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C9F2C14B-BB2E-45FB-B42F-AF2E996B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49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93B7FF12-63B3-20F8-ABA3-C9134F5CC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4" y="59370"/>
            <a:ext cx="5199241" cy="20576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="" xmlns:a16="http://schemas.microsoft.com/office/drawing/2014/main" id="{83ACB497-D322-2A80-A19C-070C5F63B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091" y="218702"/>
            <a:ext cx="4827460" cy="42417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71F6AEBB-87D2-8AA1-1F2F-AAB71AE11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85" y="2134768"/>
            <a:ext cx="5871709" cy="1997754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="" xmlns:a16="http://schemas.microsoft.com/office/drawing/2014/main" id="{2D48C9FD-6054-71A1-040C-D00BA55DE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85" y="4485817"/>
            <a:ext cx="5576806" cy="193563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="" xmlns:a16="http://schemas.microsoft.com/office/drawing/2014/main" id="{8AD7E4EF-E3F9-88D3-0373-17D3664E8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690" y="935683"/>
            <a:ext cx="4701138" cy="552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3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DAB467E6-7470-8878-E981-87B61948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Türkiyede</a:t>
            </a:r>
            <a:r>
              <a:rPr lang="tr-TR" dirty="0"/>
              <a:t> tüberküloz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F3F7B5AE-DF02-B83C-7923-CB3E48D6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  <p:pic>
        <p:nvPicPr>
          <p:cNvPr id="8" name="Resim 2"/>
          <p:cNvPicPr/>
          <p:nvPr/>
        </p:nvPicPr>
        <p:blipFill>
          <a:blip r:embed="rId2"/>
          <a:stretch/>
        </p:blipFill>
        <p:spPr>
          <a:xfrm>
            <a:off x="4780869" y="1872344"/>
            <a:ext cx="6174514" cy="3929484"/>
          </a:xfrm>
          <a:prstGeom prst="rect">
            <a:avLst/>
          </a:prstGeom>
          <a:ln w="0">
            <a:noFill/>
          </a:ln>
        </p:spPr>
      </p:pic>
      <p:pic>
        <p:nvPicPr>
          <p:cNvPr id="9" name="Resim 1"/>
          <p:cNvPicPr/>
          <p:nvPr/>
        </p:nvPicPr>
        <p:blipFill>
          <a:blip r:embed="rId3"/>
          <a:stretch/>
        </p:blipFill>
        <p:spPr>
          <a:xfrm>
            <a:off x="346800" y="1093219"/>
            <a:ext cx="3920400" cy="506386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466861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D0DA46AC-EA2B-1C16-F675-6300BAD4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Kaviter</a:t>
            </a:r>
            <a:r>
              <a:rPr lang="tr-TR" dirty="0"/>
              <a:t> TB ayırıcı 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B7C2F3C5-8A26-C669-64CB-6261D9C95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Nekrotizan</a:t>
            </a:r>
            <a:r>
              <a:rPr lang="tr-TR" dirty="0"/>
              <a:t> pnömoni seyrinde oluşan kist kavite ve apseler</a:t>
            </a:r>
          </a:p>
          <a:p>
            <a:r>
              <a:rPr lang="tr-TR" dirty="0"/>
              <a:t>Kist </a:t>
            </a:r>
            <a:r>
              <a:rPr lang="tr-TR" dirty="0" err="1"/>
              <a:t>hidatik</a:t>
            </a:r>
            <a:endParaRPr lang="tr-TR" dirty="0"/>
          </a:p>
          <a:p>
            <a:r>
              <a:rPr lang="tr-TR" dirty="0"/>
              <a:t>Akciğer apsesi</a:t>
            </a:r>
          </a:p>
          <a:p>
            <a:r>
              <a:rPr lang="tr-TR" dirty="0"/>
              <a:t>Yabancı cisim aspirasyonları</a:t>
            </a:r>
          </a:p>
          <a:p>
            <a:r>
              <a:rPr lang="tr-TR" dirty="0" err="1"/>
              <a:t>Maliniteler</a:t>
            </a:r>
            <a:endParaRPr lang="tr-TR" dirty="0"/>
          </a:p>
          <a:p>
            <a:r>
              <a:rPr lang="tr-TR" dirty="0" err="1"/>
              <a:t>Sarkoidoz</a:t>
            </a:r>
            <a:endParaRPr lang="tr-TR" dirty="0"/>
          </a:p>
          <a:p>
            <a:r>
              <a:rPr lang="tr-TR" dirty="0"/>
              <a:t>Bronşektazi</a:t>
            </a:r>
          </a:p>
          <a:p>
            <a:r>
              <a:rPr lang="tr-TR" dirty="0"/>
              <a:t>Konjenital anomaliler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B423E764-3A97-AEE0-A3E0-261C45792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50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4229890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952596" y="230819"/>
            <a:ext cx="8229600" cy="727969"/>
          </a:xfrm>
        </p:spPr>
        <p:txBody>
          <a:bodyPr>
            <a:normAutofit fontScale="90000"/>
          </a:bodyPr>
          <a:lstStyle/>
          <a:p>
            <a:r>
              <a:rPr lang="tr-TR" sz="3200" dirty="0"/>
              <a:t>Olgu 6- MA, 16 aylık kız hasta</a:t>
            </a:r>
            <a:br>
              <a:rPr lang="tr-TR" sz="3200" dirty="0"/>
            </a:b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1640" y="1342104"/>
            <a:ext cx="6361948" cy="48729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FF0000"/>
                </a:solidFill>
              </a:rPr>
              <a:t>Şikayeti:</a:t>
            </a:r>
            <a:r>
              <a:rPr lang="tr-TR" sz="2000" dirty="0"/>
              <a:t> Öksürük, nefes alıp vermede zorlanma, iştahsızlık, kusma, ateş, tartı alımında durma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FF0000"/>
                </a:solidFill>
              </a:rPr>
              <a:t>Teyzesinde TB </a:t>
            </a:r>
            <a:r>
              <a:rPr lang="tr-TR" sz="2000" dirty="0"/>
              <a:t>olan ve temas tariflenen hastanın 1 aydır şikayetlerinin olması ve nefes darlığı nedeni ile acil polikliniğimize müracaat etmiş.</a:t>
            </a:r>
          </a:p>
          <a:p>
            <a:pPr>
              <a:lnSpc>
                <a:spcPct val="150000"/>
              </a:lnSpc>
            </a:pPr>
            <a:r>
              <a:rPr lang="tr-TR" sz="2000" dirty="0"/>
              <a:t>Çekilen akciğer </a:t>
            </a:r>
            <a:r>
              <a:rPr lang="tr-TR" sz="2000" dirty="0" err="1"/>
              <a:t>grafisi</a:t>
            </a:r>
            <a:r>
              <a:rPr lang="tr-TR" sz="2000" dirty="0"/>
              <a:t> ve BT </a:t>
            </a:r>
            <a:r>
              <a:rPr lang="tr-TR" sz="2000" dirty="0">
                <a:solidFill>
                  <a:srgbClr val="FF0000"/>
                </a:solidFill>
              </a:rPr>
              <a:t>de yaygın küçük </a:t>
            </a:r>
            <a:r>
              <a:rPr lang="tr-TR" sz="2000" dirty="0" err="1">
                <a:solidFill>
                  <a:srgbClr val="FF0000"/>
                </a:solidFill>
              </a:rPr>
              <a:t>nodüler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/>
              <a:t>görünümleri olan hasta tetkik ve tedavi amaçlı yatırıldı. </a:t>
            </a:r>
            <a:br>
              <a:rPr lang="tr-TR" sz="2000" dirty="0"/>
            </a:br>
            <a:endParaRPr lang="tr-TR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ED1A3342-23B6-4338-BD8D-A831ECBFA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0901" y="2072153"/>
            <a:ext cx="4593347" cy="344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2CCAABD5-9D41-4162-A821-D54680FB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51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615245" y="-253805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dirty="0"/>
              <a:t>Klinik gidiş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46965" y="1166018"/>
            <a:ext cx="7220996" cy="452596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tr-TR" sz="2800" dirty="0"/>
              <a:t>Hasta TB temasının olması ve radyolojide </a:t>
            </a:r>
            <a:r>
              <a:rPr lang="tr-TR" sz="2800" dirty="0" err="1"/>
              <a:t>miliyer</a:t>
            </a:r>
            <a:r>
              <a:rPr lang="tr-TR" sz="2800" dirty="0"/>
              <a:t> görünümünün olması nedeni ile </a:t>
            </a:r>
            <a:r>
              <a:rPr lang="tr-TR" sz="2800" dirty="0" err="1">
                <a:highlight>
                  <a:srgbClr val="FFFF00"/>
                </a:highlight>
              </a:rPr>
              <a:t>miliyer</a:t>
            </a:r>
            <a:r>
              <a:rPr lang="tr-TR" sz="2800" dirty="0">
                <a:highlight>
                  <a:srgbClr val="FFFF00"/>
                </a:highlight>
              </a:rPr>
              <a:t> TB tanısı ile yatırıldı. </a:t>
            </a:r>
          </a:p>
          <a:p>
            <a:pPr>
              <a:lnSpc>
                <a:spcPct val="150000"/>
              </a:lnSpc>
            </a:pPr>
            <a:r>
              <a:rPr lang="tr-TR" sz="2800" dirty="0"/>
              <a:t>TDT ve </a:t>
            </a:r>
            <a:r>
              <a:rPr lang="tr-TR" sz="2800" dirty="0" err="1"/>
              <a:t>AMS’de</a:t>
            </a:r>
            <a:r>
              <a:rPr lang="tr-TR" sz="2800" dirty="0"/>
              <a:t> ARB tetkikleri alındı. </a:t>
            </a:r>
          </a:p>
          <a:p>
            <a:pPr>
              <a:lnSpc>
                <a:spcPct val="150000"/>
              </a:lnSpc>
            </a:pPr>
            <a:r>
              <a:rPr lang="tr-TR" sz="2800" dirty="0"/>
              <a:t>Hastanın olası TB menenjit açısından BOS sıvısı incelemeleri yapıldı ve PCR gönderildi.</a:t>
            </a:r>
          </a:p>
          <a:p>
            <a:pPr>
              <a:lnSpc>
                <a:spcPct val="150000"/>
              </a:lnSpc>
            </a:pPr>
            <a:r>
              <a:rPr lang="tr-TR" sz="2800" dirty="0"/>
              <a:t>TDT: 5 mm</a:t>
            </a:r>
          </a:p>
          <a:p>
            <a:pPr>
              <a:lnSpc>
                <a:spcPct val="150000"/>
              </a:lnSpc>
            </a:pPr>
            <a:r>
              <a:rPr lang="tr-TR" sz="2800" dirty="0" err="1">
                <a:highlight>
                  <a:srgbClr val="FFFF00"/>
                </a:highlight>
              </a:rPr>
              <a:t>AMS’de</a:t>
            </a:r>
            <a:r>
              <a:rPr lang="tr-TR" sz="2800" dirty="0">
                <a:highlight>
                  <a:srgbClr val="FFFF00"/>
                </a:highlight>
              </a:rPr>
              <a:t> </a:t>
            </a:r>
            <a:r>
              <a:rPr lang="tr-TR" sz="2800" dirty="0">
                <a:solidFill>
                  <a:srgbClr val="FF0000"/>
                </a:solidFill>
                <a:highlight>
                  <a:srgbClr val="FFFF00"/>
                </a:highlight>
              </a:rPr>
              <a:t>ARB + </a:t>
            </a:r>
            <a:r>
              <a:rPr lang="tr-TR" sz="2800" dirty="0">
                <a:highlight>
                  <a:srgbClr val="FFFF00"/>
                </a:highlight>
              </a:rPr>
              <a:t>olarak bulundu, </a:t>
            </a:r>
          </a:p>
          <a:p>
            <a:pPr>
              <a:lnSpc>
                <a:spcPct val="150000"/>
              </a:lnSpc>
            </a:pPr>
            <a:r>
              <a:rPr lang="tr-TR" sz="2800" dirty="0"/>
              <a:t>BOS incelemelerinde patoloji saptanmadı.</a:t>
            </a:r>
          </a:p>
          <a:p>
            <a:pPr>
              <a:lnSpc>
                <a:spcPct val="150000"/>
              </a:lnSpc>
            </a:pPr>
            <a:r>
              <a:rPr lang="tr-TR" sz="2800" dirty="0"/>
              <a:t>4’lü anti-TB tedavi (H+R+Z+E) </a:t>
            </a:r>
          </a:p>
          <a:p>
            <a:pPr>
              <a:lnSpc>
                <a:spcPct val="150000"/>
              </a:lnSpc>
            </a:pPr>
            <a:r>
              <a:rPr lang="tr-TR" sz="2800" dirty="0">
                <a:highlight>
                  <a:srgbClr val="FFFF00"/>
                </a:highlight>
              </a:rPr>
              <a:t>Metil </a:t>
            </a:r>
            <a:r>
              <a:rPr lang="tr-TR" sz="2800" dirty="0" err="1">
                <a:highlight>
                  <a:srgbClr val="FFFF00"/>
                </a:highlight>
              </a:rPr>
              <a:t>prednisolon</a:t>
            </a:r>
            <a:r>
              <a:rPr lang="tr-TR" sz="2800" dirty="0">
                <a:highlight>
                  <a:srgbClr val="FFFF00"/>
                </a:highlight>
              </a:rPr>
              <a:t> 2 mg/kg (yaygın </a:t>
            </a:r>
            <a:r>
              <a:rPr lang="tr-TR" sz="2800" dirty="0" err="1">
                <a:highlight>
                  <a:srgbClr val="FFFF00"/>
                </a:highlight>
              </a:rPr>
              <a:t>miliyer</a:t>
            </a:r>
            <a:r>
              <a:rPr lang="tr-TR" sz="2800" dirty="0">
                <a:highlight>
                  <a:srgbClr val="FFFF00"/>
                </a:highlight>
              </a:rPr>
              <a:t> görünüm ve solunum sıkıntısı) başlandı</a:t>
            </a:r>
            <a:r>
              <a:rPr lang="tr-TR" sz="2800" dirty="0"/>
              <a:t>.</a:t>
            </a:r>
          </a:p>
          <a:p>
            <a:pPr>
              <a:lnSpc>
                <a:spcPct val="150000"/>
              </a:lnSpc>
            </a:pPr>
            <a:endParaRPr lang="tr-TR" sz="2800" dirty="0"/>
          </a:p>
          <a:p>
            <a:pPr>
              <a:lnSpc>
                <a:spcPct val="150000"/>
              </a:lnSpc>
            </a:pPr>
            <a:endParaRPr lang="tr-TR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CA69C85-58B8-4809-9100-D468D467A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2664" y="1029017"/>
            <a:ext cx="3304068" cy="247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3A1F9D1-F879-4577-BD69-450CCE0F2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2664" y="3568822"/>
            <a:ext cx="3304068" cy="247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31B44A67-77F2-41FA-B1B5-9F7E861C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52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Çocukluk TB’de </a:t>
            </a:r>
            <a:r>
              <a:rPr lang="tr-TR" sz="3200" dirty="0" err="1"/>
              <a:t>kortikosteroid</a:t>
            </a:r>
            <a:r>
              <a:rPr lang="tr-TR" sz="3200" dirty="0"/>
              <a:t> kullanımı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E47FDCAB-9980-4059-B2B1-5C1DB3277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900" y="1836464"/>
            <a:ext cx="9607197" cy="2958132"/>
          </a:xfrm>
          <a:prstGeom prst="rect">
            <a:avLst/>
          </a:prstGeom>
        </p:spPr>
      </p:pic>
      <p:pic>
        <p:nvPicPr>
          <p:cNvPr id="6" name="İçerik Yer Tutucusu 6">
            <a:extLst>
              <a:ext uri="{FF2B5EF4-FFF2-40B4-BE49-F238E27FC236}">
                <a16:creationId xmlns="" xmlns:a16="http://schemas.microsoft.com/office/drawing/2014/main" id="{4FE63910-D787-4F52-92AA-0A780DEDE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21" y="1836464"/>
            <a:ext cx="1838179" cy="2608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ayt Numarası Yer Tutucusu 2">
            <a:extLst>
              <a:ext uri="{FF2B5EF4-FFF2-40B4-BE49-F238E27FC236}">
                <a16:creationId xmlns="" xmlns:a16="http://schemas.microsoft.com/office/drawing/2014/main" id="{B6691BFE-AEED-464F-B836-98E31A81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53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0766240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Miliyer</a:t>
            </a:r>
            <a:r>
              <a:rPr lang="tr-TR" dirty="0"/>
              <a:t> TB örnekleri</a:t>
            </a:r>
          </a:p>
        </p:txBody>
      </p:sp>
      <p:pic>
        <p:nvPicPr>
          <p:cNvPr id="4" name="Object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3380" y="1715591"/>
            <a:ext cx="4526011" cy="433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ject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4661" y="1715591"/>
            <a:ext cx="4709430" cy="433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ayt Numarası Yer Tutucusu 2">
            <a:extLst>
              <a:ext uri="{FF2B5EF4-FFF2-40B4-BE49-F238E27FC236}">
                <a16:creationId xmlns="" xmlns:a16="http://schemas.microsoft.com/office/drawing/2014/main" id="{7461D382-FBD7-43B6-8446-4D61381A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54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1508161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K.N, 11 ay erkek hasta</a:t>
            </a:r>
          </a:p>
        </p:txBody>
      </p:sp>
      <p:graphicFrame>
        <p:nvGraphicFramePr>
          <p:cNvPr id="12290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855933"/>
              </p:ext>
            </p:extLst>
          </p:nvPr>
        </p:nvGraphicFramePr>
        <p:xfrm>
          <a:off x="961866" y="1323702"/>
          <a:ext cx="4511549" cy="4325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Bit Eşlem Resmi" r:id="rId3" imgW="4839375" imgH="4638095" progId="PBrush">
                  <p:embed/>
                </p:oleObj>
              </mc:Choice>
              <mc:Fallback>
                <p:oleObj name="Bit Eşlem Resmi" r:id="rId3" imgW="4839375" imgH="4638095" progId="PBrush">
                  <p:embed/>
                  <p:pic>
                    <p:nvPicPr>
                      <p:cNvPr id="1229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1866" y="1323702"/>
                        <a:ext cx="4511549" cy="4325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 descr="DSC00260"/>
          <p:cNvPicPr>
            <a:picLocks noChangeAspect="1" noChangeArrowheads="1"/>
          </p:cNvPicPr>
          <p:nvPr/>
        </p:nvPicPr>
        <p:blipFill>
          <a:blip r:embed="rId5"/>
          <a:srcRect l="10000" t="9999" r="8750"/>
          <a:stretch>
            <a:fillRect/>
          </a:stretch>
        </p:blipFill>
        <p:spPr bwMode="auto">
          <a:xfrm>
            <a:off x="6122125" y="1323702"/>
            <a:ext cx="5205673" cy="432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ayt Numarası Yer Tutucusu 2">
            <a:extLst>
              <a:ext uri="{FF2B5EF4-FFF2-40B4-BE49-F238E27FC236}">
                <a16:creationId xmlns="" xmlns:a16="http://schemas.microsoft.com/office/drawing/2014/main" id="{28647116-728B-4DB4-9CCE-519F5CDEC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55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56608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err="1"/>
              <a:t>Miliyer</a:t>
            </a:r>
            <a:r>
              <a:rPr lang="tr-TR" sz="3200" dirty="0"/>
              <a:t> TB+TB menenjit</a:t>
            </a:r>
          </a:p>
        </p:txBody>
      </p:sp>
      <p:pic>
        <p:nvPicPr>
          <p:cNvPr id="6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2829" y="1602377"/>
            <a:ext cx="5351350" cy="4013513"/>
          </a:xfrm>
          <a:prstGeom prst="rect">
            <a:avLst/>
          </a:prstGeom>
          <a:noFill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/>
          <a:srcRect l="10045" r="11272"/>
          <a:stretch>
            <a:fillRect/>
          </a:stretch>
        </p:blipFill>
        <p:spPr bwMode="auto">
          <a:xfrm>
            <a:off x="7034894" y="1524000"/>
            <a:ext cx="4210635" cy="4013513"/>
          </a:xfrm>
          <a:prstGeom prst="rect">
            <a:avLst/>
          </a:prstGeom>
          <a:noFill/>
        </p:spPr>
      </p:pic>
      <p:sp>
        <p:nvSpPr>
          <p:cNvPr id="3" name="Slayt Numarası Yer Tutucusu 2">
            <a:extLst>
              <a:ext uri="{FF2B5EF4-FFF2-40B4-BE49-F238E27FC236}">
                <a16:creationId xmlns="" xmlns:a16="http://schemas.microsoft.com/office/drawing/2014/main" id="{E3E428B3-1299-402A-8EA2-9A7B742CE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56</a:t>
            </a:fld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357059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981200" y="-71462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dirty="0" err="1"/>
              <a:t>Miliyer</a:t>
            </a:r>
            <a:r>
              <a:rPr lang="tr-TR" sz="3200" dirty="0"/>
              <a:t> görünüm ayırıcı tanı</a:t>
            </a:r>
          </a:p>
        </p:txBody>
      </p:sp>
      <p:graphicFrame>
        <p:nvGraphicFramePr>
          <p:cNvPr id="5" name="4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594794"/>
              </p:ext>
            </p:extLst>
          </p:nvPr>
        </p:nvGraphicFramePr>
        <p:xfrm>
          <a:off x="2267899" y="1394293"/>
          <a:ext cx="6643733" cy="4572029"/>
        </p:xfrm>
        <a:graphic>
          <a:graphicData uri="http://schemas.openxmlformats.org/drawingml/2006/table">
            <a:tbl>
              <a:tblPr/>
              <a:tblGrid>
                <a:gridCol w="23273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48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67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7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 b="1" dirty="0">
                          <a:latin typeface="+mj-lt"/>
                          <a:ea typeface="Calibri"/>
                          <a:cs typeface="Times New Roman"/>
                        </a:rPr>
                        <a:t>Enfeksiyonlar</a:t>
                      </a:r>
                      <a:endParaRPr lang="tr-T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 b="1">
                          <a:latin typeface="+mj-lt"/>
                          <a:ea typeface="Calibri"/>
                          <a:cs typeface="Times New Roman"/>
                        </a:rPr>
                        <a:t>Sistemik otoimmun hastalıklar</a:t>
                      </a:r>
                      <a:endParaRPr lang="tr-T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 b="1">
                          <a:latin typeface="+mj-lt"/>
                          <a:ea typeface="Calibri"/>
                          <a:cs typeface="Times New Roman"/>
                        </a:rPr>
                        <a:t>Enfeksiyon dışı enflamatuar hastalıklar</a:t>
                      </a:r>
                      <a:endParaRPr lang="tr-T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Tüberküloz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Jüvenil idiyopatik artrit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Sarkoidoz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Mantar enfeksiyonları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Sistemik lupus eritematozus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Langerhans hücreli histiositozis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Suçiçeği pnömonisi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Skleroderma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Pulmoner alveolar mikrolitiazis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Kızamık pnömonisi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 dirty="0" err="1">
                          <a:latin typeface="+mj-lt"/>
                          <a:ea typeface="Calibri"/>
                          <a:cs typeface="Times New Roman"/>
                        </a:rPr>
                        <a:t>Dermatomyozit</a:t>
                      </a:r>
                      <a:endParaRPr lang="tr-T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tr-T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Septik emboli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 dirty="0" err="1">
                          <a:latin typeface="+mj-lt"/>
                          <a:ea typeface="Calibri"/>
                          <a:cs typeface="Times New Roman"/>
                        </a:rPr>
                        <a:t>Poliarteritis</a:t>
                      </a:r>
                      <a:r>
                        <a:rPr lang="tr-TR" sz="1200" dirty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1200" dirty="0" err="1">
                          <a:latin typeface="+mj-lt"/>
                          <a:ea typeface="Calibri"/>
                          <a:cs typeface="Times New Roman"/>
                        </a:rPr>
                        <a:t>nodoza</a:t>
                      </a:r>
                      <a:endParaRPr lang="tr-T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tr-T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8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Sekonder pnömonik plaklar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Wegener granulomatozu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tr-T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8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 b="1">
                          <a:latin typeface="+mj-lt"/>
                          <a:ea typeface="Calibri"/>
                          <a:cs typeface="Times New Roman"/>
                        </a:rPr>
                        <a:t>Tümörler</a:t>
                      </a:r>
                      <a:endParaRPr lang="tr-T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Churg Strauss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tr-T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Metastazlar (Wilms tm-sarkoma vb)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Nekrotizan sarkoidal angiit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tr-T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 dirty="0">
                          <a:latin typeface="+mj-lt"/>
                          <a:ea typeface="Calibri"/>
                          <a:cs typeface="Times New Roman"/>
                        </a:rPr>
                        <a:t>Lösemi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Bronkosentrik granulomatozis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tr-T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3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Lenfoma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Lenfomatoit granulomatozis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tr-T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8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 dirty="0" err="1">
                          <a:latin typeface="+mj-lt"/>
                          <a:ea typeface="Calibri"/>
                          <a:cs typeface="Times New Roman"/>
                        </a:rPr>
                        <a:t>Papillomatozis</a:t>
                      </a:r>
                      <a:endParaRPr lang="tr-T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200">
                          <a:latin typeface="+mj-lt"/>
                          <a:ea typeface="Calibri"/>
                          <a:cs typeface="Times New Roman"/>
                        </a:rPr>
                        <a:t>Lenfositik interstisyel pnömoni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tr-T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Slayt Numarası Yer Tutucusu 2">
            <a:extLst>
              <a:ext uri="{FF2B5EF4-FFF2-40B4-BE49-F238E27FC236}">
                <a16:creationId xmlns="" xmlns:a16="http://schemas.microsoft.com/office/drawing/2014/main" id="{76D0A870-DF43-4E52-B7F6-C419567A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57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40959" y="127277"/>
            <a:ext cx="9357138" cy="867022"/>
          </a:xfrm>
        </p:spPr>
        <p:txBody>
          <a:bodyPr>
            <a:normAutofit/>
          </a:bodyPr>
          <a:lstStyle/>
          <a:p>
            <a:r>
              <a:rPr lang="tr-TR" dirty="0"/>
              <a:t>CA, 9 yaş, erkek, </a:t>
            </a:r>
            <a:r>
              <a:rPr lang="tr-TR" dirty="0" err="1"/>
              <a:t>pulmoner</a:t>
            </a:r>
            <a:r>
              <a:rPr lang="tr-TR" dirty="0"/>
              <a:t> </a:t>
            </a:r>
            <a:r>
              <a:rPr lang="tr-TR" dirty="0" err="1"/>
              <a:t>alveolar</a:t>
            </a:r>
            <a:r>
              <a:rPr lang="tr-TR" dirty="0"/>
              <a:t> </a:t>
            </a:r>
            <a:r>
              <a:rPr lang="tr-TR" dirty="0" err="1"/>
              <a:t>mikrolitiazis</a:t>
            </a:r>
            <a:endParaRPr lang="tr-TR" dirty="0"/>
          </a:p>
        </p:txBody>
      </p:sp>
      <p:pic>
        <p:nvPicPr>
          <p:cNvPr id="22530" name="Picture 2" descr="F:\alveolar mikrolitiazis\figürler aalveolar mikrolitiazis\caner aydın\ca aralık 2012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966" t="4864" r="18736" b="17318"/>
          <a:stretch>
            <a:fillRect/>
          </a:stretch>
        </p:blipFill>
        <p:spPr bwMode="auto">
          <a:xfrm>
            <a:off x="106458" y="1065320"/>
            <a:ext cx="5486742" cy="5320477"/>
          </a:xfrm>
          <a:prstGeom prst="rect">
            <a:avLst/>
          </a:prstGeom>
          <a:noFill/>
        </p:spPr>
      </p:pic>
      <p:pic>
        <p:nvPicPr>
          <p:cNvPr id="22531" name="Picture 3" descr="F:\alveolar mikrolitiazis\figürler aalveolar mikrolitiazis\caner aydın\caner aydın bt mart 2012 6.tif"/>
          <p:cNvPicPr>
            <a:picLocks noChangeAspect="1" noChangeArrowheads="1"/>
          </p:cNvPicPr>
          <p:nvPr/>
        </p:nvPicPr>
        <p:blipFill>
          <a:blip r:embed="rId3"/>
          <a:srcRect l="14523" t="14523" r="14937" b="23236"/>
          <a:stretch>
            <a:fillRect/>
          </a:stretch>
        </p:blipFill>
        <p:spPr bwMode="auto">
          <a:xfrm>
            <a:off x="7099017" y="3493848"/>
            <a:ext cx="3325616" cy="2934366"/>
          </a:xfrm>
          <a:prstGeom prst="rect">
            <a:avLst/>
          </a:prstGeom>
          <a:noFill/>
        </p:spPr>
      </p:pic>
      <p:pic>
        <p:nvPicPr>
          <p:cNvPr id="22532" name="Picture 4" descr="F:\alveolar mikrolitiazis\figürler aalveolar mikrolitiazis\caner aydın\caner aydın  BT mart 2012 3.tif"/>
          <p:cNvPicPr>
            <a:picLocks noChangeAspect="1" noChangeArrowheads="1"/>
          </p:cNvPicPr>
          <p:nvPr/>
        </p:nvPicPr>
        <p:blipFill>
          <a:blip r:embed="rId4"/>
          <a:srcRect l="9863" t="20408" r="13606" b="21768"/>
          <a:stretch>
            <a:fillRect/>
          </a:stretch>
        </p:blipFill>
        <p:spPr bwMode="auto">
          <a:xfrm>
            <a:off x="7099016" y="958789"/>
            <a:ext cx="3304647" cy="2496845"/>
          </a:xfrm>
          <a:prstGeom prst="rect">
            <a:avLst/>
          </a:prstGeom>
          <a:noFill/>
        </p:spPr>
      </p:pic>
      <p:sp>
        <p:nvSpPr>
          <p:cNvPr id="3" name="Slayt Numarası Yer Tutucusu 2">
            <a:extLst>
              <a:ext uri="{FF2B5EF4-FFF2-40B4-BE49-F238E27FC236}">
                <a16:creationId xmlns="" xmlns:a16="http://schemas.microsoft.com/office/drawing/2014/main" id="{05722563-6C52-44EC-9EC2-AD38DFD89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58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7443460E-1562-4EC9-986E-3651DAD0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800" dirty="0"/>
              <a:t/>
            </a:r>
            <a:br>
              <a:rPr lang="tr-TR" sz="2800" dirty="0"/>
            </a:br>
            <a:r>
              <a:rPr lang="tr-TR" sz="2800" dirty="0"/>
              <a:t>OLGU 7- MG, 3 yaş erkek hasta</a:t>
            </a:r>
            <a:br>
              <a:rPr lang="tr-TR" sz="2800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6CFE9927-F96F-4BDE-8B4C-1C6305C1B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tr-TR" sz="1600" dirty="0"/>
              <a:t>Annede TB (Bilinen ilaç direnci yok)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tr-TR" sz="1600" dirty="0"/>
              <a:t>2 ay önce öksürük başlamış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tr-TR" sz="1600" dirty="0"/>
              <a:t>TDT 18 mm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tr-TR" sz="1600" dirty="0" err="1"/>
              <a:t>AMS’de</a:t>
            </a:r>
            <a:r>
              <a:rPr lang="tr-TR" sz="1600" dirty="0"/>
              <a:t> ARB negatif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tr-TR" sz="1600" dirty="0"/>
              <a:t>Sağ üst </a:t>
            </a:r>
            <a:r>
              <a:rPr lang="tr-TR" sz="1600" dirty="0" err="1"/>
              <a:t>zonda</a:t>
            </a:r>
            <a:r>
              <a:rPr lang="tr-TR" sz="1600" dirty="0"/>
              <a:t> </a:t>
            </a:r>
            <a:r>
              <a:rPr lang="tr-TR" sz="1600" dirty="0" err="1"/>
              <a:t>non</a:t>
            </a:r>
            <a:r>
              <a:rPr lang="tr-TR" sz="1600" dirty="0"/>
              <a:t> spesifik tedaviye rağmen </a:t>
            </a:r>
            <a:r>
              <a:rPr lang="tr-TR" sz="1600" dirty="0" err="1"/>
              <a:t>infiltrasyon</a:t>
            </a:r>
            <a:endParaRPr lang="tr-TR" sz="16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tr-TR" sz="1600" dirty="0"/>
              <a:t>Anti-TB tedavi başlanmış (H+R+Z)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tr-TR" sz="1600" dirty="0">
                <a:highlight>
                  <a:srgbClr val="FFFF00"/>
                </a:highlight>
              </a:rPr>
              <a:t>Tedaviye rağmen (2. ayında) dirençli öksürük ve </a:t>
            </a:r>
            <a:r>
              <a:rPr lang="tr-TR" sz="1600" dirty="0" err="1">
                <a:highlight>
                  <a:srgbClr val="FFFF00"/>
                </a:highlight>
              </a:rPr>
              <a:t>infiltrasyon</a:t>
            </a:r>
            <a:endParaRPr lang="tr-TR" sz="1600" dirty="0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tr-TR" sz="1600" dirty="0"/>
              <a:t>Kliniğimize sevk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tr-TR" dirty="0"/>
              <a:t>Hava yolu tutulumu? Bronkoskopi planlandı</a:t>
            </a:r>
            <a:endParaRPr lang="tr-TR" sz="1600" dirty="0"/>
          </a:p>
          <a:p>
            <a:endParaRPr lang="tr-TR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2719291-D6BF-4EA0-BED4-F2CA28347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9386" y="948743"/>
            <a:ext cx="352427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2D30DC9-1438-492D-8218-3739D7ED2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389" y="3729019"/>
            <a:ext cx="3524272" cy="26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94653305-B923-43DD-A96D-42F6590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59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445297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4D877-5A4B-4AA0-8967-10FEB7A4B4A8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  <p:pic>
        <p:nvPicPr>
          <p:cNvPr id="3" name="Resim 1"/>
          <p:cNvPicPr/>
          <p:nvPr/>
        </p:nvPicPr>
        <p:blipFill>
          <a:blip r:embed="rId2"/>
          <a:stretch/>
        </p:blipFill>
        <p:spPr>
          <a:xfrm>
            <a:off x="292680" y="1362239"/>
            <a:ext cx="3920400" cy="5063861"/>
          </a:xfrm>
          <a:prstGeom prst="rect">
            <a:avLst/>
          </a:prstGeom>
          <a:ln w="0">
            <a:noFill/>
          </a:ln>
        </p:spPr>
      </p:pic>
      <p:sp>
        <p:nvSpPr>
          <p:cNvPr id="4" name="TextShape 2"/>
          <p:cNvSpPr/>
          <p:nvPr/>
        </p:nvSpPr>
        <p:spPr>
          <a:xfrm>
            <a:off x="4307332" y="435428"/>
            <a:ext cx="7745331" cy="9268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3200" b="1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Yaş Gruplarına Göre TB Olgu Hızları: </a:t>
            </a:r>
            <a:endParaRPr lang="tr-TR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3200" b="1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2005-2020 Yılları</a:t>
            </a:r>
            <a:endParaRPr lang="tr-TR" sz="3200" b="0" strike="noStrike" spc="-1" dirty="0">
              <a:latin typeface="Arial"/>
            </a:endParaRPr>
          </a:p>
        </p:txBody>
      </p:sp>
      <p:pic>
        <p:nvPicPr>
          <p:cNvPr id="5" name="Resim 3"/>
          <p:cNvPicPr/>
          <p:nvPr/>
        </p:nvPicPr>
        <p:blipFill>
          <a:blip r:embed="rId3"/>
          <a:stretch/>
        </p:blipFill>
        <p:spPr>
          <a:xfrm>
            <a:off x="5251269" y="3135086"/>
            <a:ext cx="6249802" cy="349287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871356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277697F-CAFA-485D-9801-500EB728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Fleksibl</a:t>
            </a:r>
            <a:r>
              <a:rPr lang="tr-TR" dirty="0"/>
              <a:t> bronkoskopi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2353F5B-C9BF-4405-901F-8FA6C29D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2882" t="47431" r="17467" b="15019"/>
          <a:stretch>
            <a:fillRect/>
          </a:stretch>
        </p:blipFill>
        <p:spPr bwMode="auto">
          <a:xfrm>
            <a:off x="337351" y="1059583"/>
            <a:ext cx="3026423" cy="287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7 Metin kutusu">
            <a:extLst>
              <a:ext uri="{FF2B5EF4-FFF2-40B4-BE49-F238E27FC236}">
                <a16:creationId xmlns="" xmlns:a16="http://schemas.microsoft.com/office/drawing/2014/main" id="{35B37532-0309-43A6-8C80-0004DEFAD0FC}"/>
              </a:ext>
            </a:extLst>
          </p:cNvPr>
          <p:cNvSpPr txBox="1"/>
          <p:nvPr/>
        </p:nvSpPr>
        <p:spPr>
          <a:xfrm>
            <a:off x="4155797" y="1463033"/>
            <a:ext cx="6108339" cy="2468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tr-TR" sz="2000" dirty="0"/>
              <a:t>Sağ üst lob ağzında </a:t>
            </a:r>
            <a:r>
              <a:rPr lang="tr-TR" sz="2000" dirty="0" err="1"/>
              <a:t>tümoral</a:t>
            </a:r>
            <a:r>
              <a:rPr lang="tr-TR" sz="2000" dirty="0"/>
              <a:t> </a:t>
            </a:r>
            <a:r>
              <a:rPr lang="tr-TR" sz="2000" dirty="0" err="1"/>
              <a:t>endobronşiyal</a:t>
            </a:r>
            <a:r>
              <a:rPr lang="tr-TR" sz="2000" dirty="0"/>
              <a:t> TB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tr-TR" sz="2000" dirty="0"/>
              <a:t>Tüberküloz tedavisine 2 mg/kg </a:t>
            </a:r>
            <a:r>
              <a:rPr lang="tr-TR" sz="2000" dirty="0" err="1"/>
              <a:t>metilprednisolon</a:t>
            </a:r>
            <a:r>
              <a:rPr lang="tr-TR" sz="2000" dirty="0"/>
              <a:t> eklendi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tr-TR" sz="2000" dirty="0" err="1"/>
              <a:t>BAL’da</a:t>
            </a:r>
            <a:r>
              <a:rPr lang="tr-TR" sz="2000" dirty="0"/>
              <a:t> ARB negatif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tr-TR" sz="2000" dirty="0"/>
              <a:t>6. ay radyolojik ve </a:t>
            </a:r>
            <a:r>
              <a:rPr lang="tr-TR" sz="2000" dirty="0" err="1"/>
              <a:t>bronkoskopik</a:t>
            </a:r>
            <a:r>
              <a:rPr lang="tr-TR" sz="2000" dirty="0"/>
              <a:t> tam düzelme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19DEB44C-845E-48A9-9DE5-A0242DA9D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84" y="4089915"/>
            <a:ext cx="3039542" cy="22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7ABFAABA-20D3-48F4-9C59-E799B697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60</a:t>
            </a:fld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3918718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04186" y="1"/>
            <a:ext cx="10226003" cy="904352"/>
          </a:xfrm>
        </p:spPr>
        <p:txBody>
          <a:bodyPr>
            <a:normAutofit/>
          </a:bodyPr>
          <a:lstStyle/>
          <a:p>
            <a:r>
              <a:rPr lang="tr-TR" b="1" dirty="0"/>
              <a:t>Çocukluk çağı </a:t>
            </a:r>
            <a:r>
              <a:rPr lang="tr-TR" b="1" dirty="0" err="1"/>
              <a:t>TB’de</a:t>
            </a:r>
            <a:r>
              <a:rPr lang="tr-TR" b="1" dirty="0"/>
              <a:t> </a:t>
            </a:r>
            <a:r>
              <a:rPr lang="tr-TR" b="1" dirty="0" err="1"/>
              <a:t>bronkoskopinin</a:t>
            </a:r>
            <a:r>
              <a:rPr lang="tr-TR" b="1" dirty="0"/>
              <a:t> önerildiği durumlar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6460" y="1568004"/>
            <a:ext cx="1051634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400" dirty="0"/>
              <a:t>TB tedavisine dirençli klinik ve radyolojik bulgular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400" dirty="0"/>
              <a:t>Tanının kesinleştirilemediği, ayırıcı tanının gerektiği durumlar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400" dirty="0"/>
              <a:t>TB tedavisine ilave tedavi vermeyi gerektirecek hava yolu tutulumunu gösteren lokalize havalanma artışı- </a:t>
            </a:r>
            <a:r>
              <a:rPr lang="tr-TR" sz="2400" dirty="0" err="1"/>
              <a:t>atelektazi</a:t>
            </a:r>
            <a:r>
              <a:rPr lang="tr-TR" sz="2400" dirty="0"/>
              <a:t> vb durumlar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tr-TR" sz="2400" dirty="0"/>
              <a:t>BAL örneği alma zorunluluğu olanlar</a:t>
            </a:r>
          </a:p>
          <a:p>
            <a:endParaRPr lang="tr-TR" sz="2400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3F711F79-B96F-4789-A2EC-9C86EF20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61</a:t>
            </a:fld>
            <a:endParaRPr lang="tr-TR" dirty="0"/>
          </a:p>
        </p:txBody>
      </p:sp>
      <p:pic>
        <p:nvPicPr>
          <p:cNvPr id="5" name="İçerik Yer Tutucusu 6">
            <a:extLst>
              <a:ext uri="{FF2B5EF4-FFF2-40B4-BE49-F238E27FC236}">
                <a16:creationId xmlns="" xmlns:a16="http://schemas.microsoft.com/office/drawing/2014/main" id="{F8378EDF-4573-733D-D62A-CAD083AA9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484" y="3527323"/>
            <a:ext cx="1904632" cy="271738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252B438-F824-4344-912A-3CD8F429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latin typeface="Calibri-Bold"/>
              </a:rPr>
              <a:t/>
            </a:r>
            <a:br>
              <a:rPr lang="tr-TR" dirty="0">
                <a:latin typeface="Calibri-Bold"/>
              </a:rPr>
            </a:br>
            <a:r>
              <a:rPr lang="tr-TR" dirty="0">
                <a:latin typeface="Calibri-Bold"/>
              </a:rPr>
              <a:t>TEDAVİDE KONTROL MUAYENELERİ ve İZLEM</a:t>
            </a:r>
            <a:br>
              <a:rPr lang="tr-TR" dirty="0">
                <a:latin typeface="Calibri-Bold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7532BC54-6E52-4A8C-9967-56DAC7647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7" y="1022337"/>
            <a:ext cx="6301188" cy="53874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TB hastaları tedavileri süresince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her ay kontrol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edilir</a:t>
            </a:r>
            <a:r>
              <a:rPr lang="tr-TR" sz="2000" dirty="0">
                <a:latin typeface="Calibri" panose="020F0502020204030204" pitchFamily="34" charset="0"/>
              </a:rPr>
              <a:t> ve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klinik ve biyokimyasal değerlendirme </a:t>
            </a:r>
            <a:r>
              <a:rPr lang="tr-TR" sz="2000" b="0" i="0" u="none" strike="noStrike" baseline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ve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bakteriyolojik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inceleme yapılır</a:t>
            </a:r>
            <a:endParaRPr lang="tr-TR" sz="20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Hastanın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ilaçlarını düzenli içip içmediği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öğrenilir. </a:t>
            </a:r>
          </a:p>
          <a:p>
            <a:pPr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Hastanın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yeni kilosu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öğrenilir, İlaç dozları gerekirse hastanın kilosuna göre yeniden düzenlenir.</a:t>
            </a:r>
          </a:p>
          <a:p>
            <a:pPr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Etambutol kullanan hastalarda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görme netliği ve renkli görmede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sorun olup olmadığı sorulur, kaydedilir.</a:t>
            </a:r>
          </a:p>
          <a:p>
            <a:pPr>
              <a:lnSpc>
                <a:spcPct val="150000"/>
              </a:lnSpc>
            </a:pP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İlaç yan etkileri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sorulur.</a:t>
            </a:r>
          </a:p>
          <a:p>
            <a:pPr marL="0" indent="0">
              <a:lnSpc>
                <a:spcPct val="150000"/>
              </a:lnSpc>
              <a:buNone/>
            </a:pPr>
            <a:endParaRPr lang="tr-TR" sz="20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ECF18FDB-E1D4-4EE3-BA9E-17B5E44E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62</a:t>
            </a:fld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="" xmlns:a16="http://schemas.microsoft.com/office/drawing/2014/main" id="{082CB2DA-4ACD-4477-D4F4-26259A96C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4" r="11048"/>
          <a:stretch/>
        </p:blipFill>
        <p:spPr>
          <a:xfrm>
            <a:off x="6381135" y="1752995"/>
            <a:ext cx="5792370" cy="4120268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9794693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D7A02B4E-9F45-4A95-8F38-E020CFDE9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İlaç yan etkileri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E33CC5E-BF1E-4EA4-A36B-C46889EF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024" y="1073514"/>
            <a:ext cx="71913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İçerik Yer Tutucusu 6">
            <a:extLst>
              <a:ext uri="{FF2B5EF4-FFF2-40B4-BE49-F238E27FC236}">
                <a16:creationId xmlns="" xmlns:a16="http://schemas.microsoft.com/office/drawing/2014/main" id="{B0B8A214-9294-6703-CFBA-D31D863F0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46" y="1197272"/>
            <a:ext cx="1838179" cy="2608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4842939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019D61B5-1C5E-4DD7-A3B1-BC29DD09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latin typeface="Calibri-Bold"/>
              </a:rPr>
              <a:t/>
            </a:r>
            <a:br>
              <a:rPr lang="tr-TR" dirty="0">
                <a:latin typeface="Calibri-Bold"/>
              </a:rPr>
            </a:br>
            <a:r>
              <a:rPr lang="tr-TR" dirty="0">
                <a:latin typeface="Calibri-Bold"/>
              </a:rPr>
              <a:t>Minör Yan Etkiler-1</a:t>
            </a:r>
            <a:br>
              <a:rPr lang="tr-TR" dirty="0">
                <a:latin typeface="Calibri-Bold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84D69DA9-C541-43F3-B16A-D103ACC39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2000" i="1" u="none" strike="noStrike" baseline="0" dirty="0">
                <a:latin typeface="Calibri-BoldItalic"/>
              </a:rPr>
              <a:t>İlaç kesmeyi gerektirmeyen yan etkilerdir. </a:t>
            </a:r>
          </a:p>
          <a:p>
            <a:pPr>
              <a:lnSpc>
                <a:spcPct val="150000"/>
              </a:lnSpc>
            </a:pP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Hepatotoksisite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dışı nedenlerle oluşan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karın ağrısı, bulantı ya da iştahsızlık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RİF’e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ya da diğer ilaçlara bağlı olabilir. </a:t>
            </a:r>
          </a:p>
          <a:p>
            <a:pPr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İlaçları içme zamanını değiştirmek,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dozları bölmek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, yemek sonrası vermek gibi bazı yaklaşımlarla önlenebilirler.</a:t>
            </a:r>
          </a:p>
          <a:p>
            <a:pPr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Tüm TB ilaçları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deri reaksiyonlarına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neden olabilir.</a:t>
            </a:r>
          </a:p>
          <a:p>
            <a:pPr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İNH ve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RİF’e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bağlı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eksfoliyatif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dermatit dışında kalan deri reaksiyonları genellikle </a:t>
            </a:r>
            <a:r>
              <a:rPr lang="tr-TR" sz="20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antihistaminiklerle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geçebilir.</a:t>
            </a:r>
          </a:p>
          <a:p>
            <a:pPr>
              <a:lnSpc>
                <a:spcPct val="150000"/>
              </a:lnSpc>
            </a:pPr>
            <a:r>
              <a:rPr lang="tr-TR" sz="20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Peteşiyal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döküntü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varlığında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RİF’e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bağlı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trombositopeni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olasılığı akılda tutulmalı ve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trombosit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sayısı bakılmalıdır .</a:t>
            </a:r>
            <a:endParaRPr lang="tr-TR" sz="20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405829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051ADFE-7384-468F-958E-80020D32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alibri-Bold"/>
              </a:rPr>
              <a:t>Minör Yan Etkiler-2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2E9C6DEF-C842-4403-9DEE-660399E7A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tr-TR" b="1" i="0" u="none" strike="noStrike" baseline="0" dirty="0" err="1">
                <a:latin typeface="Calibri-Bold"/>
              </a:rPr>
              <a:t>Periferik</a:t>
            </a:r>
            <a:r>
              <a:rPr lang="tr-TR" b="1" i="0" u="none" strike="noStrike" baseline="0" dirty="0">
                <a:latin typeface="Calibri-Bold"/>
              </a:rPr>
              <a:t> </a:t>
            </a:r>
            <a:r>
              <a:rPr lang="tr-TR" b="1" i="0" u="none" strike="noStrike" baseline="0" dirty="0" err="1">
                <a:latin typeface="Calibri-Bold"/>
              </a:rPr>
              <a:t>nöropati</a:t>
            </a:r>
            <a:r>
              <a:rPr lang="tr-TR" b="1" i="0" u="none" strike="noStrike" baseline="0" dirty="0">
                <a:latin typeface="Calibri-Bold"/>
              </a:rPr>
              <a:t>: 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Ayaklarda yanma hissi, çorap ve eldiven tarzı uyuşukluk. </a:t>
            </a:r>
            <a:r>
              <a:rPr lang="tr-TR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İNH’a</a:t>
            </a:r>
            <a:r>
              <a:rPr lang="tr-TR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bağlıdır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. </a:t>
            </a:r>
            <a:r>
              <a:rPr lang="tr-TR" dirty="0">
                <a:latin typeface="Calibri" panose="020F0502020204030204" pitchFamily="34" charset="0"/>
              </a:rPr>
              <a:t>G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ünde 10-50 mg B6 vitamininin (</a:t>
            </a:r>
            <a:r>
              <a:rPr lang="tr-TR" b="0" i="0" u="none" strike="noStrike" baseline="0" dirty="0" err="1">
                <a:latin typeface="Calibri" panose="020F0502020204030204" pitchFamily="34" charset="0"/>
              </a:rPr>
              <a:t>piridoksin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) tedaviye eklenmesi ile önlenir. </a:t>
            </a:r>
          </a:p>
          <a:p>
            <a:pPr algn="l">
              <a:lnSpc>
                <a:spcPct val="150000"/>
              </a:lnSpc>
            </a:pPr>
            <a:r>
              <a:rPr lang="tr-TR" b="0" i="0" u="none" strike="noStrike" baseline="0" dirty="0">
                <a:latin typeface="Calibri" panose="020F0502020204030204" pitchFamily="34" charset="0"/>
              </a:rPr>
              <a:t>Diyabetli, </a:t>
            </a:r>
            <a:r>
              <a:rPr lang="tr-TR" b="0" i="0" u="none" strike="noStrike" baseline="0" dirty="0" err="1">
                <a:latin typeface="Calibri" panose="020F0502020204030204" pitchFamily="34" charset="0"/>
              </a:rPr>
              <a:t>malabsorbsiyonu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 olan, kronik böbrek yetmezliği olan ve yetersiz beslenen hastalarda İNH ile birlikte rutin olarak B6 vitamininin kullanılması önerilir.</a:t>
            </a:r>
          </a:p>
          <a:p>
            <a:pPr algn="l">
              <a:lnSpc>
                <a:spcPct val="150000"/>
              </a:lnSpc>
            </a:pPr>
            <a:r>
              <a:rPr lang="tr-TR" b="1" i="0" u="none" strike="noStrike" baseline="0" dirty="0" err="1">
                <a:latin typeface="Calibri-Bold"/>
              </a:rPr>
              <a:t>Artralji</a:t>
            </a:r>
            <a:r>
              <a:rPr lang="tr-TR" b="1" i="0" u="none" strike="noStrike" baseline="0" dirty="0">
                <a:latin typeface="Calibri-Bold"/>
              </a:rPr>
              <a:t>: </a:t>
            </a:r>
            <a:r>
              <a:rPr lang="tr-TR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Pirazinamide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 bağlı eklem yakınmalarıdır. Genellikle hafiftir ve kendi kendine geçer. </a:t>
            </a:r>
            <a:r>
              <a:rPr lang="tr-TR" b="0" i="0" u="none" strike="noStrike" baseline="0" dirty="0" err="1">
                <a:latin typeface="Calibri" panose="020F0502020204030204" pitchFamily="34" charset="0"/>
              </a:rPr>
              <a:t>Antienflamatuar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 tedavi verilebilir. </a:t>
            </a:r>
          </a:p>
          <a:p>
            <a:pPr algn="l">
              <a:lnSpc>
                <a:spcPct val="150000"/>
              </a:lnSpc>
            </a:pPr>
            <a:r>
              <a:rPr lang="tr-TR" b="1" i="0" u="none" strike="noStrike" baseline="0" dirty="0">
                <a:latin typeface="Calibri-Bold"/>
              </a:rPr>
              <a:t>Kanda ürik asit düzeyi yükselmesi: </a:t>
            </a:r>
            <a:r>
              <a:rPr lang="tr-TR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Pirazinamide</a:t>
            </a:r>
            <a:r>
              <a:rPr lang="tr-TR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bağlı olarak gelişir. </a:t>
            </a:r>
            <a:r>
              <a:rPr lang="tr-TR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Tedavi kesme </a:t>
            </a:r>
            <a:r>
              <a:rPr lang="tr-TR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endikasyonu</a:t>
            </a:r>
            <a:r>
              <a:rPr lang="tr-TR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değildir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. </a:t>
            </a:r>
            <a:r>
              <a:rPr lang="tr-TR" b="0" i="0" u="none" strike="noStrike" baseline="0" dirty="0" err="1">
                <a:latin typeface="Calibri" panose="020F0502020204030204" pitchFamily="34" charset="0"/>
              </a:rPr>
              <a:t>Asemptomatik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tr-TR" b="0" i="0" u="none" strike="noStrike" baseline="0" dirty="0" err="1">
                <a:latin typeface="Calibri" panose="020F0502020204030204" pitchFamily="34" charset="0"/>
              </a:rPr>
              <a:t>hiperürisemide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tr-TR" b="0" i="0" u="none" strike="noStrike" baseline="0" dirty="0" err="1">
                <a:latin typeface="Calibri" panose="020F0502020204030204" pitchFamily="34" charset="0"/>
              </a:rPr>
              <a:t>allopürinol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 verilmesi gerekmez. </a:t>
            </a:r>
            <a:r>
              <a:rPr lang="tr-TR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Nadiren </a:t>
            </a:r>
            <a:r>
              <a:rPr lang="tr-TR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allopürinol</a:t>
            </a:r>
            <a:r>
              <a:rPr lang="tr-TR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tedavisi gereken gut tablosu görülür.</a:t>
            </a:r>
          </a:p>
          <a:p>
            <a:pPr algn="l">
              <a:lnSpc>
                <a:spcPct val="150000"/>
              </a:lnSpc>
            </a:pPr>
            <a:r>
              <a:rPr lang="tr-TR" b="1" i="0" u="none" strike="noStrike" baseline="0" dirty="0" err="1">
                <a:latin typeface="Calibri-Bold"/>
              </a:rPr>
              <a:t>RİF’e</a:t>
            </a:r>
            <a:r>
              <a:rPr lang="tr-TR" b="1" i="0" u="none" strike="noStrike" baseline="0" dirty="0">
                <a:latin typeface="Calibri-Bold"/>
              </a:rPr>
              <a:t> bağlı grip-benzeri tablo: 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Ateş, titreme, </a:t>
            </a:r>
            <a:r>
              <a:rPr lang="tr-TR" b="0" i="0" u="none" strike="noStrike" baseline="0" dirty="0" err="1">
                <a:latin typeface="Calibri" panose="020F0502020204030204" pitchFamily="34" charset="0"/>
              </a:rPr>
              <a:t>başağrısı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tr-TR" b="0" i="0" u="none" strike="noStrike" baseline="0" dirty="0" err="1">
                <a:latin typeface="Calibri" panose="020F0502020204030204" pitchFamily="34" charset="0"/>
              </a:rPr>
              <a:t>başdönmesi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, kemik ağrısı RİF alımından 1-2 saat sonra başlayıp, 8 saate kadar sürebilir.</a:t>
            </a:r>
          </a:p>
          <a:p>
            <a:pPr algn="l">
              <a:lnSpc>
                <a:spcPct val="150000"/>
              </a:lnSpc>
            </a:pPr>
            <a:r>
              <a:rPr lang="tr-TR" b="0" i="0" u="none" strike="noStrike" baseline="0" dirty="0">
                <a:latin typeface="SymbolMT"/>
              </a:rPr>
              <a:t>• </a:t>
            </a:r>
            <a:r>
              <a:rPr lang="tr-TR" b="1" i="0" u="none" strike="noStrike" baseline="0" dirty="0">
                <a:latin typeface="Calibri-Bold"/>
              </a:rPr>
              <a:t>Vücut sıvılarının kırmızı/turuncu olması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: </a:t>
            </a:r>
            <a:r>
              <a:rPr lang="tr-TR" b="0" i="0" u="none" strike="noStrike" baseline="0" dirty="0" err="1">
                <a:latin typeface="Calibri" panose="020F0502020204030204" pitchFamily="34" charset="0"/>
              </a:rPr>
              <a:t>RİF’e</a:t>
            </a:r>
            <a:r>
              <a:rPr lang="tr-TR" b="0" i="0" u="none" strike="noStrike" baseline="0" dirty="0">
                <a:latin typeface="Calibri" panose="020F0502020204030204" pitchFamily="34" charset="0"/>
              </a:rPr>
              <a:t> bağlıdır; gözyaşı, tükürük, balgam, ter, idrarı boyar, lensleri de boyayabilir. 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3466114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5C8CA6DA-B4F0-4178-B9F1-B2B4DFDF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Calibri-Bold"/>
              </a:rPr>
              <a:t>Majör Yan Etkiler-1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44F4D8F4-0145-4B2E-92A9-D21852E06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l">
              <a:buNone/>
            </a:pPr>
            <a:r>
              <a:rPr lang="tr-TR" sz="1800" i="1" u="none" strike="noStrike" baseline="0" dirty="0">
                <a:latin typeface="Calibri-BoldItalic"/>
              </a:rPr>
              <a:t>Bu yan etkiler, ilaçların geçici ya da sürekli kesilmesini ve sıklıkla hastanın hastaneye yatışını gerektirir. </a:t>
            </a:r>
            <a:r>
              <a:rPr lang="tr-TR" sz="1800" b="1" i="0" u="none" strike="noStrike" baseline="0" dirty="0" err="1">
                <a:latin typeface="Calibri-Bold"/>
              </a:rPr>
              <a:t>Hipersensitivite</a:t>
            </a:r>
            <a:r>
              <a:rPr lang="tr-TR" sz="1800" b="1" i="0" u="none" strike="noStrike" baseline="0" dirty="0">
                <a:latin typeface="Calibri-Bold"/>
              </a:rPr>
              <a:t> (</a:t>
            </a:r>
            <a:r>
              <a:rPr lang="tr-TR" sz="1800" b="1" i="0" u="none" strike="noStrike" baseline="0" dirty="0" err="1">
                <a:latin typeface="Calibri-Bold"/>
              </a:rPr>
              <a:t>aşırıduyarlılık</a:t>
            </a:r>
            <a:r>
              <a:rPr lang="tr-TR" sz="1800" b="1" i="0" u="none" strike="noStrike" baseline="0" dirty="0">
                <a:latin typeface="Calibri-Bold"/>
              </a:rPr>
              <a:t>) reaksiyonları</a:t>
            </a:r>
            <a:r>
              <a:rPr lang="tr-TR" sz="1800" b="1" i="0" u="none" strike="noStrike" baseline="0" dirty="0">
                <a:latin typeface="Calibri" panose="020F0502020204030204" pitchFamily="34" charset="0"/>
              </a:rPr>
              <a:t>: </a:t>
            </a:r>
          </a:p>
          <a:p>
            <a:pPr algn="l"/>
            <a:r>
              <a:rPr lang="tr-TR" sz="1800" b="0" i="0" u="none" strike="noStrike" baseline="0" dirty="0">
                <a:latin typeface="Calibri" panose="020F0502020204030204" pitchFamily="34" charset="0"/>
              </a:rPr>
              <a:t>Yerel ya da yaygın (sistemik) olarak görülebilir. </a:t>
            </a:r>
          </a:p>
          <a:p>
            <a:pPr algn="l"/>
            <a:r>
              <a:rPr lang="tr-TR" sz="1800" b="0" i="0" u="none" strike="noStrike" baseline="0" dirty="0">
                <a:latin typeface="Calibri" panose="020F0502020204030204" pitchFamily="34" charset="0"/>
              </a:rPr>
              <a:t>En sık streptomisin, para-amino salisilik asit ve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thiasetazon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ile olur. </a:t>
            </a:r>
          </a:p>
          <a:p>
            <a:pPr algn="l"/>
            <a:r>
              <a:rPr lang="tr-TR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Rifampisin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ve </a:t>
            </a:r>
            <a:r>
              <a:rPr lang="tr-TR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pirazinamid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ile de olabilir.</a:t>
            </a:r>
          </a:p>
          <a:p>
            <a:pPr algn="l"/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Hipersensitivitenin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en sık görülen klinik bulguları 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deri döküntüsü ve ateştir. </a:t>
            </a:r>
          </a:p>
          <a:p>
            <a:pPr algn="l"/>
            <a:r>
              <a:rPr lang="tr-TR" sz="1800" b="0" i="0" u="none" strike="noStrike" baseline="0" dirty="0">
                <a:latin typeface="Calibri" panose="020F0502020204030204" pitchFamily="34" charset="0"/>
              </a:rPr>
              <a:t>Döküntü genellikle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eritematöz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ve kaşıntılıdır, </a:t>
            </a:r>
            <a:r>
              <a:rPr lang="tr-TR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maküler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ya da </a:t>
            </a:r>
            <a:r>
              <a:rPr lang="tr-TR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papüler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olabilir.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Ekstremitelerden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çok gövdeyi tutar. </a:t>
            </a:r>
          </a:p>
          <a:p>
            <a:pPr algn="l"/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Yaygın (</a:t>
            </a:r>
            <a:r>
              <a:rPr lang="tr-TR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jeneralize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) 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reaksiyonlarda, </a:t>
            </a:r>
            <a:r>
              <a:rPr lang="tr-TR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periorbital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şişlik, </a:t>
            </a:r>
            <a:r>
              <a:rPr lang="tr-TR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konjunktivit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, titreme, halsizlik, kusma, eklemlerde ağrı,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başağrısı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yaygın </a:t>
            </a:r>
            <a:r>
              <a:rPr lang="tr-TR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lenfadenopati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tr-TR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albüminüri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tr-TR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hepatosplenomegali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ve seyrek olarak geçici sarılık görülür.</a:t>
            </a:r>
          </a:p>
          <a:p>
            <a:pPr algn="l"/>
            <a:r>
              <a:rPr lang="tr-TR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Müköz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zarları 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da tutan ciddi ve hatta ölüme yol açan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toksik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epidermal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nekroliz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(Stevens-Johnson Sendromu) görülebilir</a:t>
            </a:r>
            <a:r>
              <a:rPr lang="tr-TR" sz="1800" dirty="0">
                <a:latin typeface="Calibri" panose="020F0502020204030204" pitchFamily="34" charset="0"/>
              </a:rPr>
              <a:t>.</a:t>
            </a:r>
            <a:endParaRPr lang="tr-TR" sz="18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2458103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9BDC77A-41F4-4931-85DB-E5D50178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1126A971-FA6C-4661-9BF9-10DD7666A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5" y="1222862"/>
            <a:ext cx="10515600" cy="5387487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tr-TR" sz="2000" b="0" i="1" u="none" strike="noStrike" baseline="0" dirty="0" err="1">
                <a:latin typeface="Calibri-Italic"/>
              </a:rPr>
              <a:t>Hipersensitivite</a:t>
            </a:r>
            <a:r>
              <a:rPr lang="tr-TR" sz="2000" b="0" i="1" u="none" strike="noStrike" baseline="0" dirty="0">
                <a:latin typeface="Calibri-Italic"/>
              </a:rPr>
              <a:t> reaksiyonu görülünce yapılması gerekenler: </a:t>
            </a:r>
          </a:p>
          <a:p>
            <a:pPr algn="l"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Hastaya verilen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bütün ilaçlar kesilir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. </a:t>
            </a:r>
          </a:p>
          <a:p>
            <a:pPr algn="l"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Hasta, hastaneye yatırılır. </a:t>
            </a:r>
          </a:p>
          <a:p>
            <a:pPr algn="l"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Hastanede sorumlu ilaç/ilaçlar deri testleri ile ya da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ilaç denemeleri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ile belirlenir. </a:t>
            </a:r>
          </a:p>
          <a:p>
            <a:pPr algn="l"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Tek tek ilaçlar kullanılarak sorumlu ilaç bulunmaya çalışılır. </a:t>
            </a:r>
          </a:p>
          <a:p>
            <a:pPr algn="l"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Sorumlu ilaç belirlenince hastaya alerjik olmayan yeni bir tedavi başlanır. </a:t>
            </a:r>
          </a:p>
          <a:p>
            <a:pPr algn="l"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Ciddi reaksiyonların kontrolü için </a:t>
            </a:r>
            <a:r>
              <a:rPr lang="tr-TR" sz="20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antihistaminikler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ve </a:t>
            </a:r>
            <a:r>
              <a:rPr lang="tr-TR" sz="20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steroid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kullanımı gerekebilir.</a:t>
            </a:r>
          </a:p>
          <a:p>
            <a:pPr algn="l">
              <a:lnSpc>
                <a:spcPct val="15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Eğer bu çabalara karşın tedavi verilemezse, alerji kliniğinden yardım alınabilir.</a:t>
            </a:r>
            <a:endParaRPr lang="tr-TR" sz="20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7262902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4F5FBC8-147A-404F-A112-E7A3597E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Hipersensitivite</a:t>
            </a:r>
            <a:r>
              <a:rPr lang="tr-TR" dirty="0"/>
              <a:t> reaksiyonunda ilaç başlama şeması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B978F812-0D92-468E-9880-527B88D45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760" y="1316280"/>
            <a:ext cx="7461040" cy="4724400"/>
          </a:xfrm>
          <a:prstGeom prst="rect">
            <a:avLst/>
          </a:prstGeom>
        </p:spPr>
      </p:pic>
      <p:pic>
        <p:nvPicPr>
          <p:cNvPr id="6" name="İçerik Yer Tutucusu 6">
            <a:extLst>
              <a:ext uri="{FF2B5EF4-FFF2-40B4-BE49-F238E27FC236}">
                <a16:creationId xmlns="" xmlns:a16="http://schemas.microsoft.com/office/drawing/2014/main" id="{FEBB9A30-AF17-9BA9-C32D-831638178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46" y="1197272"/>
            <a:ext cx="1838179" cy="2608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6903463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3FAE9319-2F56-4312-BDF6-6CE3CA75E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Majör yan etkiler-2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2DDA9A23-8157-46DE-9D69-C19DCF49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l">
              <a:buNone/>
            </a:pPr>
            <a:r>
              <a:rPr lang="tr-TR" sz="2000" b="1" i="0" u="none" strike="noStrike" baseline="0" dirty="0" err="1">
                <a:latin typeface="Calibri-Bold"/>
              </a:rPr>
              <a:t>Hepatotoksisite</a:t>
            </a:r>
            <a:endParaRPr lang="tr-TR" sz="2000" b="1" dirty="0">
              <a:latin typeface="Calibri-Bold"/>
            </a:endParaRPr>
          </a:p>
          <a:p>
            <a:pPr algn="l"/>
            <a:r>
              <a:rPr lang="tr-TR" sz="2000" b="1" i="0" u="none" strike="noStrike" baseline="0" dirty="0">
                <a:latin typeface="Calibri-Bold"/>
              </a:rPr>
              <a:t> </a:t>
            </a:r>
            <a:r>
              <a:rPr lang="tr-TR" sz="2000" i="0" u="none" strike="noStrike" baseline="0" dirty="0">
                <a:latin typeface="Calibri-Bold"/>
              </a:rPr>
              <a:t>Hastanede tedavi edilmesi önerilir. </a:t>
            </a:r>
          </a:p>
          <a:p>
            <a:pPr algn="l"/>
            <a:r>
              <a:rPr lang="tr-TR" sz="2000" b="0" i="0" u="none" strike="noStrike" baseline="0" dirty="0">
                <a:latin typeface="Calibri" panose="020F0502020204030204" pitchFamily="34" charset="0"/>
              </a:rPr>
              <a:t>Karaciğere en çok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toksik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etki yapan ilaçlar İNH, PZA ve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RİF’dir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.</a:t>
            </a:r>
          </a:p>
          <a:p>
            <a:pPr algn="l"/>
            <a:r>
              <a:rPr lang="tr-TR" sz="2000" b="0" i="0" u="none" strike="noStrike" baseline="0" dirty="0">
                <a:latin typeface="Calibri" panose="020F0502020204030204" pitchFamily="34" charset="0"/>
              </a:rPr>
              <a:t>Toksisite semptomları; iştahsızlık, bulantı, kusma, karın ağrısı, halsizlik, sarılık olabilir. </a:t>
            </a:r>
          </a:p>
          <a:p>
            <a:pPr algn="l"/>
            <a:r>
              <a:rPr lang="tr-TR" sz="2000" b="0" i="0" u="none" strike="noStrike" baseline="0" dirty="0">
                <a:latin typeface="Calibri" panose="020F0502020204030204" pitchFamily="34" charset="0"/>
              </a:rPr>
              <a:t>Bu semptomlar ortaya çıkınca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transaminazlar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ve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bilirubin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düzeylerine bakılır. </a:t>
            </a:r>
          </a:p>
          <a:p>
            <a:pPr algn="l"/>
            <a:r>
              <a:rPr lang="tr-TR" sz="2000" b="1" i="1" u="none" strike="noStrike" baseline="0" dirty="0">
                <a:latin typeface="Calibri" panose="020F0502020204030204" pitchFamily="34" charset="0"/>
              </a:rPr>
              <a:t>Tedavi aşağıdaki durumlarda kesilir: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Semptom olsun olmasın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transaminaz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değerlerinin normalin üst sınır değerinin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5 katını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aşması veya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Hepatit semptomu olan hastada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transaminaz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değerlerinin normalin üst sınırının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3 katını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aşması durumlarında ya da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Bilirubin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değerinin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1,5mg/dl üzerine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çıkması</a:t>
            </a:r>
            <a:r>
              <a:rPr lang="tr-TR" sz="2000" b="0" i="1" u="none" strike="noStrike" baseline="0" dirty="0">
                <a:latin typeface="Calibri-Italic"/>
              </a:rPr>
              <a:t>.</a:t>
            </a:r>
            <a:endParaRPr lang="tr-TR" sz="2000" dirty="0"/>
          </a:p>
          <a:p>
            <a:pPr algn="l"/>
            <a:endParaRPr lang="tr-TR" sz="20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06483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65F48570-EF48-7429-B87B-5927891B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784" y="6492875"/>
            <a:ext cx="515815" cy="365125"/>
          </a:xfrm>
        </p:spPr>
        <p:txBody>
          <a:bodyPr/>
          <a:lstStyle/>
          <a:p>
            <a:fld id="{9DB3B194-F800-47E6-BD5B-616435BD13D4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3" name="Başlık 2">
            <a:extLst>
              <a:ext uri="{FF2B5EF4-FFF2-40B4-BE49-F238E27FC236}">
                <a16:creationId xmlns="" xmlns:a16="http://schemas.microsoft.com/office/drawing/2014/main" id="{4BB90013-BDBF-C5DF-AFD7-3B6EF054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Tüberküloz hastalığı tanımı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A22A6755-E57B-FF06-6C53-07FB911C5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9" t="5056" r="5407" b="10733"/>
          <a:stretch/>
        </p:blipFill>
        <p:spPr>
          <a:xfrm>
            <a:off x="2246056" y="1111971"/>
            <a:ext cx="7826406" cy="4159212"/>
          </a:xfrm>
          <a:prstGeom prst="rect">
            <a:avLst/>
          </a:prstGeom>
        </p:spPr>
      </p:pic>
      <p:sp>
        <p:nvSpPr>
          <p:cNvPr id="5" name="Dikdörtgen: Köşeleri Yuvarlatılmış 4">
            <a:extLst>
              <a:ext uri="{FF2B5EF4-FFF2-40B4-BE49-F238E27FC236}">
                <a16:creationId xmlns="" xmlns:a16="http://schemas.microsoft.com/office/drawing/2014/main" id="{70FDBF65-8575-023F-4D4D-6AE20D6F103D}"/>
              </a:ext>
            </a:extLst>
          </p:cNvPr>
          <p:cNvSpPr/>
          <p:nvPr/>
        </p:nvSpPr>
        <p:spPr>
          <a:xfrm>
            <a:off x="8026742" y="2094091"/>
            <a:ext cx="1632155" cy="6902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="" xmlns:a16="http://schemas.microsoft.com/office/drawing/2014/main" id="{3DC26DBC-F5ED-117E-985E-06F3C2488D21}"/>
              </a:ext>
            </a:extLst>
          </p:cNvPr>
          <p:cNvSpPr/>
          <p:nvPr/>
        </p:nvSpPr>
        <p:spPr>
          <a:xfrm>
            <a:off x="8371635" y="3238253"/>
            <a:ext cx="1287262" cy="6902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="" xmlns:a16="http://schemas.microsoft.com/office/drawing/2014/main" id="{9AA0BB34-C3A0-2020-0527-3E4D1B964684}"/>
              </a:ext>
            </a:extLst>
          </p:cNvPr>
          <p:cNvSpPr/>
          <p:nvPr/>
        </p:nvSpPr>
        <p:spPr>
          <a:xfrm>
            <a:off x="2183910" y="4101484"/>
            <a:ext cx="1438183" cy="9410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41035541-F4E9-26D8-7531-A2E7AFAC20D0}"/>
              </a:ext>
            </a:extLst>
          </p:cNvPr>
          <p:cNvSpPr txBox="1"/>
          <p:nvPr/>
        </p:nvSpPr>
        <p:spPr>
          <a:xfrm>
            <a:off x="2280754" y="5422306"/>
            <a:ext cx="7123745" cy="83099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tr-TR" sz="2400" dirty="0"/>
              <a:t>TB hastalığı; basilin sınırlandırılamaması sonucu klinik, </a:t>
            </a:r>
          </a:p>
          <a:p>
            <a:r>
              <a:rPr lang="tr-TR" sz="2400" dirty="0"/>
              <a:t>radyolojik ve mikrobiyolojik bulguların ortaya çıkmasıdır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6494909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F26F88B-949C-4B0E-BCAE-21FE375B6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Hepatotoksisite</a:t>
            </a:r>
            <a:r>
              <a:rPr lang="tr-TR" dirty="0"/>
              <a:t> durumunda yapılacaklar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529CFD81-219D-48AA-B49F-1C7C3ECA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s-ES" sz="2000" b="0" i="0" u="none" strike="noStrike" baseline="0" dirty="0">
                <a:latin typeface="Calibri" panose="020F0502020204030204" pitchFamily="34" charset="0"/>
              </a:rPr>
              <a:t>İlaçların </a:t>
            </a:r>
            <a:r>
              <a:rPr lang="es-ES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tamamı </a:t>
            </a:r>
            <a:r>
              <a:rPr lang="es-ES" sz="2000" b="0" i="0" u="none" strike="noStrike" baseline="0" dirty="0">
                <a:latin typeface="Calibri" panose="020F0502020204030204" pitchFamily="34" charset="0"/>
              </a:rPr>
              <a:t>hemen kesilir. </a:t>
            </a:r>
            <a:endParaRPr lang="tr-TR" sz="2000" b="0" i="0" u="none" strike="noStrike" baseline="0" dirty="0">
              <a:latin typeface="Calibri" panose="020F050202020403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İlaçlar kesilince, hastanın kliniği acil tedaviyi sürdürmeyi gerektiriyorsa, </a:t>
            </a:r>
            <a:r>
              <a:rPr lang="tr-TR" sz="20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hepatotoksik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olmayan tedavi hemen başlanır.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</a:rPr>
              <a:t>İki hafta içinde </a:t>
            </a:r>
            <a:r>
              <a:rPr lang="tr-TR" sz="2000" dirty="0" err="1">
                <a:latin typeface="Calibri" panose="020F0502020204030204" pitchFamily="34" charset="0"/>
              </a:rPr>
              <a:t>transaminazlar</a:t>
            </a:r>
            <a:r>
              <a:rPr lang="tr-TR" sz="2000" dirty="0">
                <a:latin typeface="Calibri" panose="020F0502020204030204" pitchFamily="34" charset="0"/>
              </a:rPr>
              <a:t> ya da </a:t>
            </a:r>
            <a:r>
              <a:rPr lang="tr-TR" sz="2000" dirty="0" err="1">
                <a:latin typeface="Calibri" panose="020F0502020204030204" pitchFamily="34" charset="0"/>
              </a:rPr>
              <a:t>bilirubin</a:t>
            </a:r>
            <a:r>
              <a:rPr lang="tr-TR" sz="2000" dirty="0">
                <a:latin typeface="Calibri" panose="020F0502020204030204" pitchFamily="34" charset="0"/>
              </a:rPr>
              <a:t> düşmezse yine </a:t>
            </a:r>
            <a:r>
              <a:rPr lang="tr-TR" sz="2000" dirty="0" err="1">
                <a:solidFill>
                  <a:srgbClr val="FF0000"/>
                </a:solidFill>
                <a:latin typeface="Calibri" panose="020F0502020204030204" pitchFamily="34" charset="0"/>
              </a:rPr>
              <a:t>hepatotoksik</a:t>
            </a:r>
            <a:r>
              <a:rPr lang="tr-TR" sz="2000" dirty="0">
                <a:solidFill>
                  <a:srgbClr val="FF0000"/>
                </a:solidFill>
                <a:latin typeface="Calibri" panose="020F0502020204030204" pitchFamily="34" charset="0"/>
              </a:rPr>
              <a:t> olmayan bir tedavi </a:t>
            </a:r>
            <a:r>
              <a:rPr lang="tr-TR" sz="2000" dirty="0">
                <a:latin typeface="Calibri" panose="020F0502020204030204" pitchFamily="34" charset="0"/>
              </a:rPr>
              <a:t>rejimine başlanır.</a:t>
            </a:r>
          </a:p>
          <a:p>
            <a:pPr algn="l"/>
            <a:r>
              <a:rPr lang="tr-TR" sz="2000" b="0" i="0" u="none" strike="noStrike" baseline="0" dirty="0">
                <a:latin typeface="Calibri" panose="020F0502020204030204" pitchFamily="34" charset="0"/>
              </a:rPr>
              <a:t>KC fonksiyonları normal değerlere ya da bazı olgularda normalin iki katının altına düşünce aynı ilaçların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tümüne birden tam doz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başlanır. </a:t>
            </a:r>
          </a:p>
          <a:p>
            <a:pPr algn="l"/>
            <a:r>
              <a:rPr lang="tr-TR" sz="2000" b="0" i="0" u="none" strike="noStrike" baseline="0" dirty="0">
                <a:latin typeface="Calibri" panose="020F0502020204030204" pitchFamily="34" charset="0"/>
              </a:rPr>
              <a:t>Başlangıç tedavisine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hepatotoksisite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sonrası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ikinci kez başlandığında TEKRAR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ilaca bağlı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hepatotoksisite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görülen hastalarda iki seçenek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dirty="0" err="1">
                <a:latin typeface="Calibri" panose="020F0502020204030204" pitchFamily="34" charset="0"/>
              </a:rPr>
              <a:t>H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epatotoksik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olmayan bir tedavi rejimi başlanır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</a:rPr>
              <a:t>Ya da ilaçlar tek tek ve düşük dozlarda başlanılır ve artırılarak devam edilir (ER-H-Z sırasıyla)</a:t>
            </a:r>
            <a:endParaRPr lang="tr-TR" sz="20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7222130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2713B6C-8824-4FBD-910D-DFFEC30B8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Tablo 4">
            <a:extLst>
              <a:ext uri="{FF2B5EF4-FFF2-40B4-BE49-F238E27FC236}">
                <a16:creationId xmlns="" xmlns:a16="http://schemas.microsoft.com/office/drawing/2014/main" id="{9895E62F-0715-445C-890D-C912D2A2DE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317625"/>
          <a:ext cx="10515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">
                  <a:extLst>
                    <a:ext uri="{9D8B030D-6E8A-4147-A177-3AD203B41FA5}">
                      <a16:colId xmlns="" xmlns:a16="http://schemas.microsoft.com/office/drawing/2014/main" val="2813674442"/>
                    </a:ext>
                  </a:extLst>
                </a:gridCol>
                <a:gridCol w="9715500">
                  <a:extLst>
                    <a:ext uri="{9D8B030D-6E8A-4147-A177-3AD203B41FA5}">
                      <a16:colId xmlns="" xmlns:a16="http://schemas.microsoft.com/office/drawing/2014/main" val="21824023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Gün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İlaç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4928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 tam doz, R 150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9969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300 mg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8694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3.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53771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100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078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200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51227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tam doz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0247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tam doz , Z 250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7978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tam doz , Z 500 mg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361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tam doz , Z tam doz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5426170"/>
                  </a:ext>
                </a:extLst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7183961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DA5236DB-ED41-40DD-84A3-C0784B11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Calibri-Bold"/>
              </a:rPr>
              <a:t>Hepatotoksik</a:t>
            </a:r>
            <a:r>
              <a:rPr lang="tr-TR" dirty="0">
                <a:latin typeface="Calibri-Bold"/>
              </a:rPr>
              <a:t> olmayan rejim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17D3E501-1B0F-4DF3-9E1C-449FB5364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Etambutol,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streptomisin,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moksifloksasin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sikloserin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başlanır.</a:t>
            </a:r>
          </a:p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Transaminazlar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ve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bilirubin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normale dönünce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önce R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eklenir.</a:t>
            </a:r>
          </a:p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10 gün içinde birkaç kez bakılan karaciğer fonksiyonları normal seyir gösterirse, hastanın kliniği ve özelliklerini dikkate alarak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sikloserin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ya da streptomisin ilaçlarından birisi tedaviden çıkarılabilir.</a:t>
            </a:r>
          </a:p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10 gün içinde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hepatotoksisite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görülürse sadece R kesilir. Önceki 4 ilaçla tedavi sürdürülür.</a:t>
            </a:r>
          </a:p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İkinci olarak H eklenir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. Takip aynen R eklenince yapıldığı şekilde yapılır. </a:t>
            </a:r>
          </a:p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H ve R ile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hepatotoksisite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olmazsa HRE + MOKS tedavisi 9 ay sürdürülür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9211700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61E99010-3739-4AD7-B2E0-3AEEDC103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endParaRPr lang="tr-TR" sz="2000" b="0" i="0" u="none" strike="noStrike" baseline="0" dirty="0">
              <a:latin typeface="Calibri" panose="020F050202020403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H ile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hepatotoksisite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olur, R ile olmazsa; RE + MOKS + (SM veya CYC) </a:t>
            </a:r>
            <a:r>
              <a:rPr lang="pt-BR" sz="2000" b="0" i="0" u="none" strike="noStrike" baseline="0" dirty="0">
                <a:latin typeface="Calibri" panose="020F0502020204030204" pitchFamily="34" charset="0"/>
              </a:rPr>
              <a:t>devam edilir (Süre 9-12 ay).</a:t>
            </a:r>
          </a:p>
          <a:p>
            <a:pPr algn="l">
              <a:lnSpc>
                <a:spcPct val="200000"/>
              </a:lnSpc>
            </a:pPr>
            <a:r>
              <a:rPr lang="pt-BR" sz="2000" b="0" i="0" u="none" strike="noStrike" baseline="0" dirty="0">
                <a:latin typeface="Calibri" panose="020F0502020204030204" pitchFamily="34" charset="0"/>
              </a:rPr>
              <a:t>R ile hepatotoksisite olur, H ile olmazsa; HES + MOKS ile sürdürülür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(Süre 18 ay)</a:t>
            </a:r>
          </a:p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Hem R, hem de H ile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hepatotoksisite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olursa; ES + MOKS + CYC ile tedavi sürdürülür (Süre, kültür negatif olduktan sonra 18 ay).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="" xmlns:a16="http://schemas.microsoft.com/office/drawing/2014/main" id="{BCC24914-D8C1-3534-1C4A-B29A56489EB9}"/>
              </a:ext>
            </a:extLst>
          </p:cNvPr>
          <p:cNvSpPr txBox="1">
            <a:spLocks/>
          </p:cNvSpPr>
          <p:nvPr/>
        </p:nvSpPr>
        <p:spPr>
          <a:xfrm>
            <a:off x="990600" y="152401"/>
            <a:ext cx="9591989" cy="90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tr-TR">
                <a:latin typeface="Calibri-Bold"/>
              </a:rPr>
              <a:t>Hepatotoksik olmayan rejim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42791340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1DB496C4-205A-4800-B36E-D5A73B2B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Majör yan etkiler-3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B65403AE-C548-4D9A-8ACA-B525CAC57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endParaRPr lang="tr-TR" sz="2000" b="1" i="0" u="none" strike="noStrike" baseline="0" dirty="0">
              <a:latin typeface="Calibri-Bold"/>
            </a:endParaRPr>
          </a:p>
          <a:p>
            <a:pPr algn="l">
              <a:lnSpc>
                <a:spcPct val="200000"/>
              </a:lnSpc>
            </a:pPr>
            <a:r>
              <a:rPr lang="tr-TR" sz="2000" b="1" i="0" u="none" strike="noStrike" baseline="0" dirty="0">
                <a:latin typeface="Calibri-Bold"/>
              </a:rPr>
              <a:t>Baş dönmesi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(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vertigo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nistagmus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) ve </a:t>
            </a:r>
            <a:r>
              <a:rPr lang="tr-TR" sz="2000" b="1" i="0" u="none" strike="noStrike" baseline="0" dirty="0">
                <a:latin typeface="Calibri-Bold"/>
              </a:rPr>
              <a:t>işitme kaybı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streptomisine bağlı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vestibüler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hasar ile olabilir. </a:t>
            </a:r>
          </a:p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Ortaya çıktığında ilacı kesip bir kulak burun boğaz hastalıkları uzmanına danışılmalıdır.</a:t>
            </a:r>
          </a:p>
          <a:p>
            <a:pPr algn="l">
              <a:lnSpc>
                <a:spcPct val="200000"/>
              </a:lnSpc>
            </a:pPr>
            <a:r>
              <a:rPr lang="tr-TR" sz="2000" b="1" i="0" u="none" strike="noStrike" baseline="0" dirty="0" err="1">
                <a:latin typeface="Calibri-Bold"/>
              </a:rPr>
              <a:t>Hemolitik</a:t>
            </a:r>
            <a:r>
              <a:rPr lang="tr-TR" sz="2000" b="1" i="0" u="none" strike="noStrike" baseline="0" dirty="0">
                <a:latin typeface="Calibri-Bold"/>
              </a:rPr>
              <a:t> anemi, akut böbrek yetmezliği, şok ve </a:t>
            </a:r>
            <a:r>
              <a:rPr lang="tr-TR" sz="2000" b="1" i="0" u="none" strike="noStrike" baseline="0" dirty="0" err="1">
                <a:latin typeface="Calibri-Bold"/>
              </a:rPr>
              <a:t>trombositopenik</a:t>
            </a:r>
            <a:r>
              <a:rPr lang="tr-TR" sz="2000" b="1" i="0" u="none" strike="noStrike" baseline="0" dirty="0">
                <a:latin typeface="Calibri-Bold"/>
              </a:rPr>
              <a:t> </a:t>
            </a:r>
            <a:r>
              <a:rPr lang="tr-TR" sz="2000" b="1" i="0" u="none" strike="noStrike" baseline="0" dirty="0" err="1">
                <a:latin typeface="Calibri-Bold"/>
              </a:rPr>
              <a:t>purpura</a:t>
            </a:r>
            <a:r>
              <a:rPr lang="tr-TR" sz="2000" b="1" i="0" u="none" strike="noStrike" baseline="0" dirty="0">
                <a:latin typeface="Calibri-Bold"/>
              </a:rPr>
              <a:t>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RİF’e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bağlı olarak ortaya çıkar.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RİF kesilir ve hastaya bir daha verilmez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.</a:t>
            </a:r>
          </a:p>
          <a:p>
            <a:pPr algn="l">
              <a:lnSpc>
                <a:spcPct val="200000"/>
              </a:lnSpc>
            </a:pPr>
            <a:r>
              <a:rPr lang="tr-TR" sz="2000" b="1" i="0" u="none" strike="noStrike" baseline="0" dirty="0">
                <a:latin typeface="Calibri-Bold"/>
              </a:rPr>
              <a:t>Görme bozukluğu: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Etambutole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bağlı olabilir. Bu yakınması olan hastalarda tüm ilaçlar kesilmeli ve hemen görme muayenesine yollanmalıdırlar.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Bu hastalarda </a:t>
            </a:r>
            <a:r>
              <a:rPr lang="tr-TR" sz="20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etambutol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tekrar verilmez</a:t>
            </a:r>
            <a:endParaRPr lang="tr-TR" sz="2000" dirty="0">
              <a:solidFill>
                <a:srgbClr val="FF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3588345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F8C71B2-8976-409F-8DD7-244A909D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5DD1391D-2BAE-4415-A569-C101F8B0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01" y="1333499"/>
            <a:ext cx="8621655" cy="5038725"/>
          </a:xfrm>
          <a:prstGeom prst="rect">
            <a:avLst/>
          </a:prstGeom>
        </p:spPr>
      </p:pic>
      <p:pic>
        <p:nvPicPr>
          <p:cNvPr id="6" name="İçerik Yer Tutucusu 6">
            <a:extLst>
              <a:ext uri="{FF2B5EF4-FFF2-40B4-BE49-F238E27FC236}">
                <a16:creationId xmlns="" xmlns:a16="http://schemas.microsoft.com/office/drawing/2014/main" id="{1E982242-C071-48FE-8D94-A79B77958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11" y="1161760"/>
            <a:ext cx="1838179" cy="2608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5360888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4D877-5A4B-4AA0-8967-10FEB7A4B4A8}" type="slidenum">
              <a:rPr lang="tr-TR" smtClean="0"/>
              <a:pPr>
                <a:defRPr/>
              </a:pPr>
              <a:t>76</a:t>
            </a:fld>
            <a:endParaRPr lang="tr-TR"/>
          </a:p>
        </p:txBody>
      </p:sp>
      <p:sp>
        <p:nvSpPr>
          <p:cNvPr id="3" name="Başlık 1">
            <a:extLst>
              <a:ext uri="{FF2B5EF4-FFF2-40B4-BE49-F238E27FC236}">
                <a16:creationId xmlns="" xmlns:a16="http://schemas.microsoft.com/office/drawing/2014/main" id="{BB054B99-FDE4-46D7-98EF-30945421F1AE}"/>
              </a:ext>
            </a:extLst>
          </p:cNvPr>
          <p:cNvSpPr txBox="1">
            <a:spLocks/>
          </p:cNvSpPr>
          <p:nvPr/>
        </p:nvSpPr>
        <p:spPr>
          <a:xfrm>
            <a:off x="1162595" y="124835"/>
            <a:ext cx="9591989" cy="1059530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tr-TR" sz="2600" dirty="0" smtClean="0">
                <a:latin typeface="Calibri-Bold"/>
              </a:rPr>
              <a:t/>
            </a:r>
            <a:br>
              <a:rPr lang="tr-TR" sz="2600" dirty="0" smtClean="0">
                <a:latin typeface="Calibri-Bold"/>
              </a:rPr>
            </a:br>
            <a:r>
              <a:rPr lang="tr-TR" sz="2600" dirty="0" smtClean="0">
                <a:latin typeface="Calibri-Bold"/>
              </a:rPr>
              <a:t>HASTANEYE YATIRILARAK TEDAVİSİ GEREKEN HASTALAR</a:t>
            </a:r>
            <a:br>
              <a:rPr lang="tr-TR" sz="2600" dirty="0" smtClean="0">
                <a:latin typeface="Calibri-Bold"/>
              </a:rPr>
            </a:br>
            <a:endParaRPr lang="tr-TR" sz="2600" dirty="0"/>
          </a:p>
        </p:txBody>
      </p:sp>
      <p:sp>
        <p:nvSpPr>
          <p:cNvPr id="4" name="İçerik Yer Tutucusu 2">
            <a:extLst>
              <a:ext uri="{FF2B5EF4-FFF2-40B4-BE49-F238E27FC236}">
                <a16:creationId xmlns="" xmlns:a16="http://schemas.microsoft.com/office/drawing/2014/main" id="{7CA2E047-86D6-497A-A4D1-0A5A4857F148}"/>
              </a:ext>
            </a:extLst>
          </p:cNvPr>
          <p:cNvSpPr txBox="1">
            <a:spLocks/>
          </p:cNvSpPr>
          <p:nvPr/>
        </p:nvSpPr>
        <p:spPr>
          <a:xfrm>
            <a:off x="960121" y="1107883"/>
            <a:ext cx="10515600" cy="53874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tr-TR" sz="1800" dirty="0" smtClean="0">
                <a:latin typeface="Calibri" panose="020F0502020204030204" pitchFamily="34" charset="0"/>
              </a:rPr>
              <a:t>Genel durumu </a:t>
            </a:r>
            <a:r>
              <a:rPr lang="tr-T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bozuk</a:t>
            </a:r>
            <a:r>
              <a:rPr lang="tr-TR" sz="1800" dirty="0" smtClean="0">
                <a:latin typeface="Calibri" panose="020F0502020204030204" pitchFamily="34" charset="0"/>
              </a:rPr>
              <a:t> olanlar, ilerlemiş hastalığı olanlar,</a:t>
            </a:r>
          </a:p>
          <a:p>
            <a:pPr>
              <a:lnSpc>
                <a:spcPct val="150000"/>
              </a:lnSpc>
            </a:pPr>
            <a:r>
              <a:rPr lang="tr-T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Menenjit </a:t>
            </a:r>
            <a:r>
              <a:rPr lang="tr-TR" sz="1800" dirty="0" smtClean="0">
                <a:latin typeface="Calibri" panose="020F0502020204030204" pitchFamily="34" charset="0"/>
              </a:rPr>
              <a:t>TB olan hastalar,</a:t>
            </a:r>
          </a:p>
          <a:p>
            <a:pPr>
              <a:lnSpc>
                <a:spcPct val="150000"/>
              </a:lnSpc>
            </a:pPr>
            <a:r>
              <a:rPr lang="tr-TR" sz="1800" dirty="0" smtClean="0">
                <a:latin typeface="Calibri" panose="020F0502020204030204" pitchFamily="34" charset="0"/>
              </a:rPr>
              <a:t>Önemli </a:t>
            </a:r>
            <a:r>
              <a:rPr lang="tr-TR" sz="1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hemoptizisi</a:t>
            </a:r>
            <a:r>
              <a:rPr lang="tr-TR" sz="1800" dirty="0" smtClean="0">
                <a:latin typeface="Calibri" panose="020F0502020204030204" pitchFamily="34" charset="0"/>
              </a:rPr>
              <a:t> olanlar,</a:t>
            </a:r>
          </a:p>
          <a:p>
            <a:pPr>
              <a:lnSpc>
                <a:spcPct val="150000"/>
              </a:lnSpc>
            </a:pPr>
            <a:r>
              <a:rPr lang="tr-T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Kronik</a:t>
            </a:r>
            <a:r>
              <a:rPr lang="tr-TR" sz="1800" dirty="0" smtClean="0">
                <a:latin typeface="Calibri" panose="020F0502020204030204" pitchFamily="34" charset="0"/>
              </a:rPr>
              <a:t> böbrek ya da kronik karaciğer hastalığı olanlar, diyabeti kontrol altına alınamayan olgular,</a:t>
            </a:r>
          </a:p>
          <a:p>
            <a:pPr>
              <a:lnSpc>
                <a:spcPct val="150000"/>
              </a:lnSpc>
            </a:pPr>
            <a:r>
              <a:rPr lang="tr-TR" sz="1800" dirty="0" smtClean="0">
                <a:latin typeface="Calibri" panose="020F0502020204030204" pitchFamily="34" charset="0"/>
              </a:rPr>
              <a:t>İlaç alerjisi, ilaca bağlı hepatit ve diğer hastane tedavisi gereken </a:t>
            </a:r>
            <a:r>
              <a:rPr lang="tr-T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ilaç yan etkileri </a:t>
            </a:r>
            <a:r>
              <a:rPr lang="tr-TR" sz="1800" dirty="0" smtClean="0">
                <a:latin typeface="Calibri" panose="020F0502020204030204" pitchFamily="34" charset="0"/>
              </a:rPr>
              <a:t>olan olgular,</a:t>
            </a:r>
          </a:p>
          <a:p>
            <a:pPr>
              <a:lnSpc>
                <a:spcPct val="150000"/>
              </a:lnSpc>
            </a:pPr>
            <a:r>
              <a:rPr lang="tr-TR" sz="1800" dirty="0" smtClean="0">
                <a:latin typeface="Calibri" panose="020F0502020204030204" pitchFamily="34" charset="0"/>
              </a:rPr>
              <a:t>Yatış gerektiren </a:t>
            </a:r>
            <a:r>
              <a:rPr lang="tr-T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ek hastalığı </a:t>
            </a:r>
            <a:r>
              <a:rPr lang="tr-TR" sz="1800" dirty="0" smtClean="0">
                <a:latin typeface="Calibri" panose="020F0502020204030204" pitchFamily="34" charset="0"/>
              </a:rPr>
              <a:t>olanlar,</a:t>
            </a:r>
          </a:p>
          <a:p>
            <a:pPr>
              <a:lnSpc>
                <a:spcPct val="150000"/>
              </a:lnSpc>
            </a:pPr>
            <a:r>
              <a:rPr lang="tr-TR" sz="1800" dirty="0" smtClean="0">
                <a:latin typeface="Calibri" panose="020F0502020204030204" pitchFamily="34" charset="0"/>
              </a:rPr>
              <a:t>Tanının kesinleştirilmesi gereken </a:t>
            </a:r>
            <a:r>
              <a:rPr lang="tr-T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şüpheli</a:t>
            </a:r>
            <a:r>
              <a:rPr lang="tr-TR" sz="1800" dirty="0" smtClean="0">
                <a:latin typeface="Calibri" panose="020F0502020204030204" pitchFamily="34" charset="0"/>
              </a:rPr>
              <a:t> olgular,</a:t>
            </a:r>
          </a:p>
          <a:p>
            <a:pPr>
              <a:lnSpc>
                <a:spcPct val="150000"/>
              </a:lnSpc>
            </a:pPr>
            <a:r>
              <a:rPr lang="tr-TR" sz="1800" dirty="0" smtClean="0">
                <a:latin typeface="Calibri" panose="020F0502020204030204" pitchFamily="34" charset="0"/>
              </a:rPr>
              <a:t>Evsizler, bakıma </a:t>
            </a:r>
            <a:r>
              <a:rPr lang="tr-T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muhtaç</a:t>
            </a:r>
            <a:r>
              <a:rPr lang="tr-TR" sz="1800" dirty="0" smtClean="0">
                <a:latin typeface="Calibri" panose="020F0502020204030204" pitchFamily="34" charset="0"/>
              </a:rPr>
              <a:t> durumda olanlar.</a:t>
            </a:r>
          </a:p>
          <a:p>
            <a:pPr>
              <a:lnSpc>
                <a:spcPct val="150000"/>
              </a:lnSpc>
            </a:pPr>
            <a:r>
              <a:rPr lang="tr-TR" sz="1800" dirty="0" smtClean="0">
                <a:latin typeface="Calibri" panose="020F0502020204030204" pitchFamily="34" charset="0"/>
              </a:rPr>
              <a:t>RD/ÇİD/YİD TB şüphelenilen hastalar ya da </a:t>
            </a:r>
            <a:r>
              <a:rPr lang="tr-TR" sz="1800" dirty="0" smtClean="0">
                <a:latin typeface="SymbolMT"/>
              </a:rPr>
              <a:t> </a:t>
            </a:r>
            <a:r>
              <a:rPr lang="tr-T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RD/ÇİD/YİD TB </a:t>
            </a:r>
            <a:r>
              <a:rPr lang="tr-TR" sz="1800" dirty="0" smtClean="0">
                <a:latin typeface="Calibri" panose="020F0502020204030204" pitchFamily="34" charset="0"/>
              </a:rPr>
              <a:t>saptanan hastalar</a:t>
            </a:r>
          </a:p>
          <a:p>
            <a:pPr>
              <a:lnSpc>
                <a:spcPct val="150000"/>
              </a:lnSpc>
            </a:pPr>
            <a:r>
              <a:rPr lang="tr-TR" sz="1800" dirty="0" smtClean="0">
                <a:latin typeface="Calibri" panose="020F0502020204030204" pitchFamily="34" charset="0"/>
              </a:rPr>
              <a:t>Diğer hastanelerde </a:t>
            </a:r>
            <a:r>
              <a:rPr lang="tr-T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çözümlenemeyen</a:t>
            </a:r>
            <a:r>
              <a:rPr lang="tr-TR" sz="1800" dirty="0" smtClean="0">
                <a:latin typeface="Calibri" panose="020F0502020204030204" pitchFamily="34" charset="0"/>
              </a:rPr>
              <a:t> TB tanı ve tedavisi ile ilgili sorunları olan hastalar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35267502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564909B7-02E9-47E2-9FC0-8A6352B2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latin typeface="Calibri-Bold"/>
              </a:rPr>
              <a:t/>
            </a:r>
            <a:br>
              <a:rPr lang="tr-TR" dirty="0">
                <a:latin typeface="Calibri-Bold"/>
              </a:rPr>
            </a:br>
            <a:r>
              <a:rPr lang="tr-TR" dirty="0">
                <a:latin typeface="Calibri-Bold"/>
              </a:rPr>
              <a:t>Bulaştırıcılığın sona ermesi-okula, topluma karışma</a:t>
            </a:r>
            <a:br>
              <a:rPr lang="tr-TR" dirty="0">
                <a:latin typeface="Calibri-Bold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12A88C9A-492C-4158-BADD-53DD272E0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232"/>
            <a:ext cx="9912658" cy="4546051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Etkili tedaviyi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en az 3 hafta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alması</a:t>
            </a:r>
          </a:p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Semptomlarda azalma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olması</a:t>
            </a:r>
          </a:p>
          <a:p>
            <a:pPr algn="l">
              <a:lnSpc>
                <a:spcPct val="200000"/>
              </a:lnSpc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Yayma pozitifler için ilaveten en az 8 saat ara ile ve en az biri sabah alınan 3 ayrı balgamın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peşpeşe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negatif olması zorunludur. Hastanın toplu yaşam alanlarına girebilmesi için balgam veremiyorsa,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başka yöntemle örnek alınması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gerekir</a:t>
            </a:r>
            <a:r>
              <a:rPr lang="tr-TR" sz="2000" dirty="0">
                <a:latin typeface="Calibri" panose="020F0502020204030204" pitchFamily="34" charset="0"/>
              </a:rPr>
              <a:t> (AMS-BAL-indüklenmiş balgam </a:t>
            </a:r>
            <a:r>
              <a:rPr lang="tr-TR" sz="2000" dirty="0" err="1">
                <a:latin typeface="Calibri" panose="020F0502020204030204" pitchFamily="34" charset="0"/>
              </a:rPr>
              <a:t>vb</a:t>
            </a:r>
            <a:r>
              <a:rPr lang="tr-TR" sz="2000" dirty="0">
                <a:latin typeface="Calibri" panose="020F0502020204030204" pitchFamily="34" charset="0"/>
              </a:rPr>
              <a:t>)</a:t>
            </a:r>
            <a:endParaRPr lang="tr-TR" sz="20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4C1E1136-0D74-4B7D-B9B0-C86A9C4D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77</a:t>
            </a:fld>
            <a:endParaRPr lang="tr-TR" dirty="0"/>
          </a:p>
        </p:txBody>
      </p:sp>
      <p:pic>
        <p:nvPicPr>
          <p:cNvPr id="5" name="İçerik Yer Tutucusu 6">
            <a:extLst>
              <a:ext uri="{FF2B5EF4-FFF2-40B4-BE49-F238E27FC236}">
                <a16:creationId xmlns="" xmlns:a16="http://schemas.microsoft.com/office/drawing/2014/main" id="{95EA9B1F-F19F-4B65-9C4C-2BF828AC8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189" y="1048688"/>
            <a:ext cx="1503902" cy="21341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Metin kutusu 5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4124665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4D877-5A4B-4AA0-8967-10FEB7A4B4A8}" type="slidenum">
              <a:rPr lang="tr-TR" smtClean="0"/>
              <a:pPr>
                <a:defRPr/>
              </a:pPr>
              <a:t>78</a:t>
            </a:fld>
            <a:endParaRPr lang="tr-TR"/>
          </a:p>
        </p:txBody>
      </p:sp>
      <p:sp>
        <p:nvSpPr>
          <p:cNvPr id="3" name="Alt Başlık 2"/>
          <p:cNvSpPr txBox="1">
            <a:spLocks/>
          </p:cNvSpPr>
          <p:nvPr/>
        </p:nvSpPr>
        <p:spPr>
          <a:xfrm>
            <a:off x="2410940" y="2650480"/>
            <a:ext cx="6541471" cy="14238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000" dirty="0" smtClean="0">
                <a:hlinkClick r:id="rId2"/>
              </a:rPr>
              <a:t>erkancakir1@yahoo.com</a:t>
            </a:r>
            <a:endParaRPr lang="tr-TR" sz="2000" dirty="0" smtClean="0"/>
          </a:p>
          <a:p>
            <a:pPr marL="0" indent="0" algn="ctr">
              <a:buNone/>
            </a:pPr>
            <a:r>
              <a:rPr lang="tr-TR" sz="2000" dirty="0" smtClean="0"/>
              <a:t>5323634577</a:t>
            </a:r>
          </a:p>
          <a:p>
            <a:pPr marL="0" indent="0" algn="ctr">
              <a:buNone/>
            </a:pPr>
            <a:r>
              <a:rPr lang="tr-TR" sz="2000" dirty="0" err="1" smtClean="0"/>
              <a:t>İnstagram</a:t>
            </a:r>
            <a:r>
              <a:rPr lang="tr-TR" sz="2000" dirty="0" smtClean="0"/>
              <a:t>: </a:t>
            </a:r>
            <a:r>
              <a:rPr lang="tr-TR" sz="2000" dirty="0" err="1" smtClean="0"/>
              <a:t>prof.dr.erkancakir</a:t>
            </a:r>
            <a:endParaRPr lang="tr-TR" sz="2000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346" y="4974286"/>
            <a:ext cx="3809716" cy="120391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3" y="4252502"/>
            <a:ext cx="2472811" cy="1925701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223658" y="1276631"/>
            <a:ext cx="2759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TEŞEKKÜRLER</a:t>
            </a:r>
            <a:endParaRPr lang="tr-TR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43259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683605" y="1035579"/>
            <a:ext cx="9144000" cy="128832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3600" dirty="0" smtClean="0"/>
              <a:t>Tüberkülozda yeni tedaviler ve dirençli tüberküloz yönetimi</a:t>
            </a:r>
            <a:endParaRPr lang="tr-TR" sz="36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683605" y="3069748"/>
            <a:ext cx="9144000" cy="1655762"/>
          </a:xfrm>
        </p:spPr>
        <p:txBody>
          <a:bodyPr>
            <a:normAutofit/>
          </a:bodyPr>
          <a:lstStyle/>
          <a:p>
            <a:r>
              <a:rPr lang="tr-TR" dirty="0" smtClean="0"/>
              <a:t>Prof. Dr. Erkan ÇAKIR</a:t>
            </a:r>
          </a:p>
          <a:p>
            <a:r>
              <a:rPr lang="tr-TR" dirty="0" smtClean="0"/>
              <a:t>İstinye Üniversitesi Tıp Fakültesi/ Liv </a:t>
            </a:r>
            <a:r>
              <a:rPr lang="tr-TR" dirty="0" err="1"/>
              <a:t>Hospital</a:t>
            </a:r>
            <a:endParaRPr lang="tr-TR" dirty="0"/>
          </a:p>
          <a:p>
            <a:r>
              <a:rPr lang="tr-TR" dirty="0" smtClean="0"/>
              <a:t>Çocuk Göğüs Hastalıkları BD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702" y="5317693"/>
            <a:ext cx="3809716" cy="120391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0" y="4661804"/>
            <a:ext cx="2472811" cy="19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="" xmlns:a16="http://schemas.microsoft.com/office/drawing/2014/main" id="{EF33DEE0-EF97-2A3D-1494-C2AEDE8B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3" name="Başlık 2">
            <a:extLst>
              <a:ext uri="{FF2B5EF4-FFF2-40B4-BE49-F238E27FC236}">
                <a16:creationId xmlns="" xmlns:a16="http://schemas.microsoft.com/office/drawing/2014/main" id="{82D19E28-CD4D-6D9D-4191-A57F7853A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04C1E6DF-409A-FED1-A4E1-DC309AD4E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63" y="1207363"/>
            <a:ext cx="6992226" cy="5007006"/>
          </a:xfrm>
          <a:prstGeom prst="rect">
            <a:avLst/>
          </a:prstGeom>
        </p:spPr>
      </p:pic>
      <p:sp>
        <p:nvSpPr>
          <p:cNvPr id="6" name="Dikdörtgen: Köşeleri Yuvarlatılmış 5">
            <a:extLst>
              <a:ext uri="{FF2B5EF4-FFF2-40B4-BE49-F238E27FC236}">
                <a16:creationId xmlns="" xmlns:a16="http://schemas.microsoft.com/office/drawing/2014/main" id="{64236F34-79AD-7CE4-25AB-6AA90B7FB8C5}"/>
              </a:ext>
            </a:extLst>
          </p:cNvPr>
          <p:cNvSpPr/>
          <p:nvPr/>
        </p:nvSpPr>
        <p:spPr>
          <a:xfrm>
            <a:off x="6871317" y="1127464"/>
            <a:ext cx="2050741" cy="345341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 w="57150">
                <a:solidFill>
                  <a:schemeClr val="accent2"/>
                </a:solidFill>
              </a:ln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11667526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5" y="377420"/>
            <a:ext cx="4518167" cy="636587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t="26883"/>
          <a:stretch/>
        </p:blipFill>
        <p:spPr>
          <a:xfrm>
            <a:off x="5281822" y="480291"/>
            <a:ext cx="6870069" cy="62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284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1502" y="272763"/>
            <a:ext cx="7688643" cy="107574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3200" dirty="0" smtClean="0"/>
              <a:t>İlaca duyarlı TB’de tedavisinde 3 majör yenilik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7095836" cy="435133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tr-TR" sz="2000" i="1" dirty="0" smtClean="0"/>
              <a:t>3 aylık- 12 yaş arası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tr-TR" sz="2000" dirty="0" smtClean="0"/>
              <a:t>2 ay HRZ/HRZE- 2 ay HR şeklinde </a:t>
            </a:r>
            <a:r>
              <a:rPr lang="tr-TR" sz="2000" dirty="0" smtClean="0">
                <a:solidFill>
                  <a:srgbClr val="FF0000"/>
                </a:solidFill>
              </a:rPr>
              <a:t>4 aya kısaltılmış klasik </a:t>
            </a:r>
            <a:r>
              <a:rPr lang="tr-TR" sz="2000" dirty="0" smtClean="0"/>
              <a:t>tedaviler</a:t>
            </a:r>
          </a:p>
          <a:p>
            <a:pPr>
              <a:lnSpc>
                <a:spcPct val="170000"/>
              </a:lnSpc>
            </a:pPr>
            <a:r>
              <a:rPr lang="tr-TR" sz="2000" i="1" dirty="0" smtClean="0"/>
              <a:t>12-16 yaş arası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tr-TR" sz="2000" dirty="0" smtClean="0"/>
              <a:t>2 </a:t>
            </a:r>
            <a:r>
              <a:rPr lang="tr-TR" sz="2000" dirty="0"/>
              <a:t>ay HRZ/HRZE- 2 ay HR şeklinde </a:t>
            </a:r>
            <a:r>
              <a:rPr lang="tr-TR" sz="2000" dirty="0">
                <a:solidFill>
                  <a:srgbClr val="FF0000"/>
                </a:solidFill>
              </a:rPr>
              <a:t>4 aya kısaltılmış </a:t>
            </a:r>
            <a:r>
              <a:rPr lang="tr-TR" sz="2000" dirty="0" smtClean="0">
                <a:solidFill>
                  <a:srgbClr val="FF0000"/>
                </a:solidFill>
              </a:rPr>
              <a:t>klasik </a:t>
            </a:r>
            <a:r>
              <a:rPr lang="tr-TR" sz="2000" dirty="0" smtClean="0"/>
              <a:t>tedaviler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tr-TR" sz="2000" dirty="0" smtClean="0"/>
              <a:t>2 ay H</a:t>
            </a:r>
            <a:r>
              <a:rPr lang="tr-TR" sz="2000" dirty="0" smtClean="0">
                <a:solidFill>
                  <a:srgbClr val="FF0000"/>
                </a:solidFill>
              </a:rPr>
              <a:t>P</a:t>
            </a:r>
            <a:r>
              <a:rPr lang="tr-TR" sz="2000" dirty="0" smtClean="0"/>
              <a:t>Z</a:t>
            </a:r>
            <a:r>
              <a:rPr lang="tr-TR" sz="2000" dirty="0" smtClean="0">
                <a:solidFill>
                  <a:srgbClr val="FF0000"/>
                </a:solidFill>
              </a:rPr>
              <a:t>M</a:t>
            </a:r>
            <a:r>
              <a:rPr lang="tr-TR" sz="2000" dirty="0" smtClean="0"/>
              <a:t>-2 ay HPM şeklinde </a:t>
            </a:r>
            <a:r>
              <a:rPr lang="tr-TR" sz="2000" dirty="0">
                <a:solidFill>
                  <a:srgbClr val="FF0000"/>
                </a:solidFill>
              </a:rPr>
              <a:t>4 </a:t>
            </a:r>
            <a:r>
              <a:rPr lang="tr-TR" sz="2000" dirty="0" smtClean="0">
                <a:solidFill>
                  <a:srgbClr val="FF0000"/>
                </a:solidFill>
              </a:rPr>
              <a:t>aylık yeni </a:t>
            </a:r>
            <a:r>
              <a:rPr lang="tr-TR" sz="2000" dirty="0" smtClean="0"/>
              <a:t>tedaviler</a:t>
            </a:r>
          </a:p>
          <a:p>
            <a:pPr>
              <a:lnSpc>
                <a:spcPct val="170000"/>
              </a:lnSpc>
            </a:pPr>
            <a:r>
              <a:rPr lang="tr-TR" sz="2000" i="1" dirty="0" smtClean="0"/>
              <a:t>16-19 yaş arası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tr-TR" sz="2000" dirty="0"/>
              <a:t>2 ay HPZM-2 ay HPM şeklinde </a:t>
            </a:r>
            <a:r>
              <a:rPr lang="tr-TR" sz="2000" dirty="0">
                <a:solidFill>
                  <a:srgbClr val="FF0000"/>
                </a:solidFill>
              </a:rPr>
              <a:t>4 </a:t>
            </a:r>
            <a:r>
              <a:rPr lang="tr-TR" sz="2000" dirty="0" smtClean="0">
                <a:solidFill>
                  <a:srgbClr val="FF0000"/>
                </a:solidFill>
              </a:rPr>
              <a:t>aylık yeni </a:t>
            </a:r>
            <a:r>
              <a:rPr lang="tr-TR" sz="2000" dirty="0" smtClean="0"/>
              <a:t>tedaviler</a:t>
            </a:r>
            <a:endParaRPr lang="tr-TR" sz="2000" dirty="0"/>
          </a:p>
          <a:p>
            <a:pPr marL="0" indent="0">
              <a:lnSpc>
                <a:spcPct val="170000"/>
              </a:lnSpc>
              <a:buNone/>
            </a:pPr>
            <a:endParaRPr lang="tr-TR" sz="2000" dirty="0"/>
          </a:p>
          <a:p>
            <a:pPr marL="0" indent="0">
              <a:lnSpc>
                <a:spcPct val="170000"/>
              </a:lnSpc>
              <a:buNone/>
            </a:pPr>
            <a:endParaRPr lang="tr-TR" sz="2000" dirty="0" smtClean="0"/>
          </a:p>
          <a:p>
            <a:pPr marL="0" indent="0">
              <a:lnSpc>
                <a:spcPct val="170000"/>
              </a:lnSpc>
              <a:buNone/>
            </a:pPr>
            <a:endParaRPr lang="tr-TR" sz="2000" dirty="0"/>
          </a:p>
          <a:p>
            <a:pPr marL="0" indent="0">
              <a:lnSpc>
                <a:spcPct val="170000"/>
              </a:lnSpc>
              <a:buNone/>
            </a:pPr>
            <a:endParaRPr lang="tr-TR" sz="200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tr-TR" sz="2000" dirty="0" smtClean="0"/>
              <a:t> </a:t>
            </a:r>
            <a:endParaRPr lang="tr-TR" sz="20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9696502" y="4343377"/>
            <a:ext cx="1873205" cy="1754326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</a:rPr>
              <a:t>H: </a:t>
            </a:r>
            <a:r>
              <a:rPr lang="tr-TR" dirty="0" err="1" smtClean="0">
                <a:solidFill>
                  <a:prstClr val="black"/>
                </a:solidFill>
              </a:rPr>
              <a:t>İzoniazid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R: </a:t>
            </a:r>
            <a:r>
              <a:rPr lang="tr-TR" dirty="0" err="1" smtClean="0">
                <a:solidFill>
                  <a:prstClr val="black"/>
                </a:solidFill>
              </a:rPr>
              <a:t>Rifampisin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Z: </a:t>
            </a:r>
            <a:r>
              <a:rPr lang="tr-TR" dirty="0" err="1" smtClean="0">
                <a:solidFill>
                  <a:prstClr val="black"/>
                </a:solidFill>
              </a:rPr>
              <a:t>Pirazinamid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E: </a:t>
            </a:r>
            <a:r>
              <a:rPr lang="tr-TR" dirty="0" err="1" smtClean="0">
                <a:solidFill>
                  <a:prstClr val="black"/>
                </a:solidFill>
              </a:rPr>
              <a:t>Etambutol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P: </a:t>
            </a:r>
            <a:r>
              <a:rPr lang="tr-TR" dirty="0" err="1" smtClean="0">
                <a:solidFill>
                  <a:prstClr val="black"/>
                </a:solidFill>
              </a:rPr>
              <a:t>Rifapentin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M: </a:t>
            </a:r>
            <a:r>
              <a:rPr lang="tr-TR" dirty="0" err="1" smtClean="0">
                <a:solidFill>
                  <a:prstClr val="black"/>
                </a:solidFill>
              </a:rPr>
              <a:t>Moksifloksasin</a:t>
            </a:r>
            <a:endParaRPr lang="tr-TR" dirty="0" smtClean="0">
              <a:solidFill>
                <a:prstClr val="black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749" y="121609"/>
            <a:ext cx="2032734" cy="28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b="36172"/>
          <a:stretch/>
        </p:blipFill>
        <p:spPr>
          <a:xfrm>
            <a:off x="3536210" y="203010"/>
            <a:ext cx="8345842" cy="590469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8" y="0"/>
            <a:ext cx="2032734" cy="286402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96774" y="3168738"/>
            <a:ext cx="1873205" cy="1754326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</a:rPr>
              <a:t>H: </a:t>
            </a:r>
            <a:r>
              <a:rPr lang="tr-TR" dirty="0" err="1" smtClean="0">
                <a:solidFill>
                  <a:prstClr val="black"/>
                </a:solidFill>
              </a:rPr>
              <a:t>İzoniazid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R: </a:t>
            </a:r>
            <a:r>
              <a:rPr lang="tr-TR" dirty="0" err="1" smtClean="0">
                <a:solidFill>
                  <a:prstClr val="black"/>
                </a:solidFill>
              </a:rPr>
              <a:t>Rifampisin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Z: </a:t>
            </a:r>
            <a:r>
              <a:rPr lang="tr-TR" dirty="0" err="1" smtClean="0">
                <a:solidFill>
                  <a:prstClr val="black"/>
                </a:solidFill>
              </a:rPr>
              <a:t>Pirazinamid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E: </a:t>
            </a:r>
            <a:r>
              <a:rPr lang="tr-TR" dirty="0" err="1" smtClean="0">
                <a:solidFill>
                  <a:prstClr val="black"/>
                </a:solidFill>
              </a:rPr>
              <a:t>Etambutol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P: </a:t>
            </a:r>
            <a:r>
              <a:rPr lang="tr-TR" dirty="0" err="1" smtClean="0">
                <a:solidFill>
                  <a:prstClr val="black"/>
                </a:solidFill>
              </a:rPr>
              <a:t>Rifapentin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M: </a:t>
            </a:r>
            <a:r>
              <a:rPr lang="tr-TR" dirty="0" err="1" smtClean="0">
                <a:solidFill>
                  <a:prstClr val="black"/>
                </a:solidFill>
              </a:rPr>
              <a:t>Moksifloksasin</a:t>
            </a:r>
            <a:endParaRPr lang="tr-TR" dirty="0" smtClean="0">
              <a:solidFill>
                <a:prstClr val="black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951378" y="6107707"/>
            <a:ext cx="1010207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b</a:t>
            </a:r>
            <a:r>
              <a:rPr lang="tr-TR" dirty="0" smtClean="0">
                <a:solidFill>
                  <a:prstClr val="black"/>
                </a:solidFill>
              </a:rPr>
              <a:t>: Yüksek HIV </a:t>
            </a:r>
            <a:r>
              <a:rPr lang="tr-TR" dirty="0" err="1" smtClean="0">
                <a:solidFill>
                  <a:prstClr val="black"/>
                </a:solidFill>
              </a:rPr>
              <a:t>prevelansı</a:t>
            </a:r>
            <a:r>
              <a:rPr lang="tr-TR" dirty="0" smtClean="0">
                <a:solidFill>
                  <a:prstClr val="black"/>
                </a:solidFill>
              </a:rPr>
              <a:t> ya da ülkede yüksek H direnci ( Ulusal ülke sağlık politikaları tarafından belirlenen %’ </a:t>
            </a:r>
            <a:r>
              <a:rPr lang="tr-TR" dirty="0" err="1" smtClean="0">
                <a:solidFill>
                  <a:prstClr val="black"/>
                </a:solidFill>
              </a:rPr>
              <a:t>lik</a:t>
            </a:r>
            <a:r>
              <a:rPr lang="tr-TR" dirty="0" smtClean="0">
                <a:solidFill>
                  <a:prstClr val="black"/>
                </a:solidFill>
              </a:rPr>
              <a:t> dilim üzeri dirençlerde başlangıç tedavisi 4’lü olarak başlanır )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6" name="Sağ Ok 5"/>
          <p:cNvSpPr/>
          <p:nvPr/>
        </p:nvSpPr>
        <p:spPr>
          <a:xfrm>
            <a:off x="2844800" y="2864022"/>
            <a:ext cx="824543" cy="211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7" name="Sağ Ok 6"/>
          <p:cNvSpPr/>
          <p:nvPr/>
        </p:nvSpPr>
        <p:spPr>
          <a:xfrm>
            <a:off x="2711667" y="3940058"/>
            <a:ext cx="824543" cy="211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8" name="Sağ Ok 7"/>
          <p:cNvSpPr/>
          <p:nvPr/>
        </p:nvSpPr>
        <p:spPr>
          <a:xfrm>
            <a:off x="2769132" y="4646640"/>
            <a:ext cx="824543" cy="211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9" name="Sağ Ok 8"/>
          <p:cNvSpPr/>
          <p:nvPr/>
        </p:nvSpPr>
        <p:spPr>
          <a:xfrm>
            <a:off x="2752706" y="5762870"/>
            <a:ext cx="824543" cy="211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642764" y="2706255"/>
            <a:ext cx="1154545" cy="46248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24291" y="3785676"/>
            <a:ext cx="1154545" cy="46248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93709" y="4521241"/>
            <a:ext cx="1154545" cy="46248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87673" y="5578649"/>
            <a:ext cx="1154545" cy="46248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5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24198" y="5113421"/>
            <a:ext cx="10515600" cy="971693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tr-TR" dirty="0" smtClean="0"/>
              <a:t>0-3 ay arası ya da 3 kg altı çocuklarda klasik 6 </a:t>
            </a:r>
            <a:r>
              <a:rPr lang="tr-TR" dirty="0"/>
              <a:t>aylık standart tedavi (2 ay HRZ±E/ 4 ay HR</a:t>
            </a:r>
            <a:r>
              <a:rPr lang="tr-TR" dirty="0" smtClean="0"/>
              <a:t>) </a:t>
            </a:r>
            <a:r>
              <a:rPr lang="tr-TR" dirty="0"/>
              <a:t>tedavi </a:t>
            </a:r>
            <a:r>
              <a:rPr lang="tr-TR" dirty="0" smtClean="0"/>
              <a:t>uygulanmalıdır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77591"/>
          <a:stretch/>
        </p:blipFill>
        <p:spPr>
          <a:xfrm>
            <a:off x="2958338" y="1247176"/>
            <a:ext cx="5639587" cy="100332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b="86977"/>
          <a:stretch/>
        </p:blipFill>
        <p:spPr>
          <a:xfrm>
            <a:off x="3059939" y="294385"/>
            <a:ext cx="5639587" cy="58306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b="76635"/>
          <a:stretch/>
        </p:blipFill>
        <p:spPr>
          <a:xfrm>
            <a:off x="1842132" y="2441912"/>
            <a:ext cx="8345842" cy="21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b="72557"/>
          <a:stretch/>
        </p:blipFill>
        <p:spPr>
          <a:xfrm>
            <a:off x="1447407" y="-55696"/>
            <a:ext cx="5639587" cy="1228714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914397" y="4472484"/>
            <a:ext cx="9836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i="1" dirty="0" smtClean="0">
                <a:solidFill>
                  <a:srgbClr val="FF0000"/>
                </a:solidFill>
              </a:rPr>
              <a:t>3 ay- 12 yaş arası;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Ağır olmayan TB’si olanlarda 4 aylık </a:t>
            </a:r>
            <a:r>
              <a:rPr lang="tr-TR" dirty="0" smtClean="0">
                <a:solidFill>
                  <a:srgbClr val="FF0000"/>
                </a:solidFill>
              </a:rPr>
              <a:t>kısaltılmış</a:t>
            </a:r>
            <a:r>
              <a:rPr lang="tr-TR" dirty="0" smtClean="0">
                <a:solidFill>
                  <a:prstClr val="black"/>
                </a:solidFill>
              </a:rPr>
              <a:t> (2 ay </a:t>
            </a:r>
            <a:r>
              <a:rPr lang="tr-TR" dirty="0">
                <a:solidFill>
                  <a:prstClr val="black"/>
                </a:solidFill>
              </a:rPr>
              <a:t>HRZ±E</a:t>
            </a:r>
            <a:r>
              <a:rPr lang="tr-TR" dirty="0" smtClean="0">
                <a:solidFill>
                  <a:prstClr val="black"/>
                </a:solidFill>
              </a:rPr>
              <a:t>/ 2 ay HR) tedavisi verilebilir.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Başlangıç fazında yüksek </a:t>
            </a:r>
            <a:r>
              <a:rPr lang="tr-TR" dirty="0">
                <a:solidFill>
                  <a:prstClr val="black"/>
                </a:solidFill>
              </a:rPr>
              <a:t>HIV </a:t>
            </a:r>
            <a:r>
              <a:rPr lang="tr-TR" dirty="0" err="1">
                <a:solidFill>
                  <a:prstClr val="black"/>
                </a:solidFill>
              </a:rPr>
              <a:t>prevelansı</a:t>
            </a:r>
            <a:r>
              <a:rPr lang="tr-TR" dirty="0">
                <a:solidFill>
                  <a:prstClr val="black"/>
                </a:solidFill>
              </a:rPr>
              <a:t> ya da ülkede yüksek H direnci ( Ulusal ülke sağlık politikaları tarafından belirlenen %’ </a:t>
            </a:r>
            <a:r>
              <a:rPr lang="tr-TR" dirty="0" err="1">
                <a:solidFill>
                  <a:prstClr val="black"/>
                </a:solidFill>
              </a:rPr>
              <a:t>lik</a:t>
            </a:r>
            <a:r>
              <a:rPr lang="tr-TR" dirty="0">
                <a:solidFill>
                  <a:prstClr val="black"/>
                </a:solidFill>
              </a:rPr>
              <a:t> dilim üzeri dirençler</a:t>
            </a:r>
            <a:r>
              <a:rPr lang="tr-TR" dirty="0" smtClean="0">
                <a:solidFill>
                  <a:prstClr val="black"/>
                </a:solidFill>
              </a:rPr>
              <a:t>) olanlara </a:t>
            </a:r>
            <a:r>
              <a:rPr lang="tr-TR" dirty="0" err="1" smtClean="0">
                <a:solidFill>
                  <a:srgbClr val="FF0000"/>
                </a:solidFill>
              </a:rPr>
              <a:t>etambutol</a:t>
            </a:r>
            <a:r>
              <a:rPr lang="tr-TR" dirty="0" smtClean="0">
                <a:solidFill>
                  <a:prstClr val="black"/>
                </a:solidFill>
              </a:rPr>
              <a:t> eklenmelidir.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</a:rPr>
              <a:t>Ağır </a:t>
            </a:r>
            <a:r>
              <a:rPr lang="tr-TR" dirty="0" err="1">
                <a:solidFill>
                  <a:srgbClr val="FF0000"/>
                </a:solidFill>
              </a:rPr>
              <a:t>pulmoner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prstClr val="black"/>
                </a:solidFill>
              </a:rPr>
              <a:t>TB vakaları klasik 6 aylık rejimlerle tedavi </a:t>
            </a:r>
            <a:r>
              <a:rPr lang="tr-TR" dirty="0" smtClean="0">
                <a:solidFill>
                  <a:prstClr val="black"/>
                </a:solidFill>
              </a:rPr>
              <a:t>edilmelidir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smtClean="0">
                <a:solidFill>
                  <a:prstClr val="black"/>
                </a:solidFill>
              </a:rPr>
              <a:t>(2 </a:t>
            </a:r>
            <a:r>
              <a:rPr lang="tr-TR" dirty="0">
                <a:solidFill>
                  <a:prstClr val="black"/>
                </a:solidFill>
              </a:rPr>
              <a:t>ay HRZE/ 4 AY </a:t>
            </a:r>
            <a:r>
              <a:rPr lang="tr-TR" dirty="0" smtClean="0">
                <a:solidFill>
                  <a:prstClr val="black"/>
                </a:solidFill>
              </a:rPr>
              <a:t>HR)</a:t>
            </a:r>
            <a:endParaRPr lang="tr-TR" dirty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-1549" t="23196" r="1549" b="64028"/>
          <a:stretch/>
        </p:blipFill>
        <p:spPr>
          <a:xfrm>
            <a:off x="1010593" y="3432918"/>
            <a:ext cx="7302134" cy="103405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b="83424"/>
          <a:stretch/>
        </p:blipFill>
        <p:spPr>
          <a:xfrm>
            <a:off x="1118730" y="2087941"/>
            <a:ext cx="7290193" cy="133946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/>
          <a:srcRect t="63255" b="23440"/>
          <a:stretch/>
        </p:blipFill>
        <p:spPr>
          <a:xfrm>
            <a:off x="1447406" y="1226280"/>
            <a:ext cx="5639587" cy="5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3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995054" y="2332857"/>
            <a:ext cx="103724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>
                <a:solidFill>
                  <a:prstClr val="black"/>
                </a:solidFill>
              </a:rPr>
              <a:t>Periferal</a:t>
            </a:r>
            <a:r>
              <a:rPr lang="tr-TR" sz="2400" dirty="0" smtClean="0">
                <a:solidFill>
                  <a:prstClr val="black"/>
                </a:solidFill>
              </a:rPr>
              <a:t> lenf </a:t>
            </a:r>
            <a:r>
              <a:rPr lang="tr-TR" sz="2400" dirty="0" err="1" smtClean="0">
                <a:solidFill>
                  <a:prstClr val="black"/>
                </a:solidFill>
              </a:rPr>
              <a:t>nodu</a:t>
            </a:r>
            <a:r>
              <a:rPr lang="tr-TR" sz="2400" dirty="0" smtClean="0">
                <a:solidFill>
                  <a:prstClr val="black"/>
                </a:solidFill>
              </a:rPr>
              <a:t> TB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prstClr val="black"/>
                </a:solidFill>
              </a:rPr>
              <a:t>Hava yolu basısına yol açmayan </a:t>
            </a:r>
            <a:r>
              <a:rPr lang="tr-TR" sz="2400" dirty="0" err="1" smtClean="0">
                <a:solidFill>
                  <a:prstClr val="black"/>
                </a:solidFill>
              </a:rPr>
              <a:t>intratorasik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lenfnodu</a:t>
            </a:r>
            <a:r>
              <a:rPr lang="tr-TR" sz="2400" dirty="0" smtClean="0">
                <a:solidFill>
                  <a:prstClr val="black"/>
                </a:solidFill>
              </a:rPr>
              <a:t> TB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prstClr val="black"/>
                </a:solidFill>
              </a:rPr>
              <a:t>Bakteri yükü düşük, </a:t>
            </a:r>
            <a:r>
              <a:rPr lang="tr-TR" sz="2400" dirty="0" smtClean="0">
                <a:solidFill>
                  <a:prstClr val="black"/>
                </a:solidFill>
              </a:rPr>
              <a:t>yayma negatif, </a:t>
            </a:r>
            <a:r>
              <a:rPr lang="tr-TR" sz="2400" dirty="0" err="1" smtClean="0">
                <a:solidFill>
                  <a:prstClr val="black"/>
                </a:solidFill>
              </a:rPr>
              <a:t>kaviter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ya da </a:t>
            </a:r>
            <a:r>
              <a:rPr lang="tr-TR" sz="2400" dirty="0" err="1">
                <a:solidFill>
                  <a:prstClr val="black"/>
                </a:solidFill>
              </a:rPr>
              <a:t>miliyer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err="1">
                <a:solidFill>
                  <a:prstClr val="black"/>
                </a:solidFill>
              </a:rPr>
              <a:t>paterni</a:t>
            </a:r>
            <a:r>
              <a:rPr lang="tr-TR" sz="2400" dirty="0">
                <a:solidFill>
                  <a:prstClr val="black"/>
                </a:solidFill>
              </a:rPr>
              <a:t> olmayan, tek lobla sınırlı, yaygın olmayan </a:t>
            </a:r>
            <a:r>
              <a:rPr lang="tr-TR" sz="2400" dirty="0" err="1">
                <a:solidFill>
                  <a:prstClr val="black"/>
                </a:solidFill>
              </a:rPr>
              <a:t>pulmoner</a:t>
            </a:r>
            <a:r>
              <a:rPr lang="tr-TR" sz="2400" dirty="0">
                <a:solidFill>
                  <a:prstClr val="black"/>
                </a:solidFill>
              </a:rPr>
              <a:t> TB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FF0000"/>
                </a:solidFill>
              </a:rPr>
              <a:t>Komplike olmayan TB </a:t>
            </a:r>
            <a:r>
              <a:rPr lang="tr-TR" sz="2400" dirty="0" err="1" smtClean="0">
                <a:solidFill>
                  <a:srgbClr val="FF0000"/>
                </a:solidFill>
              </a:rPr>
              <a:t>plörezi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smtClean="0">
                <a:solidFill>
                  <a:prstClr val="black"/>
                </a:solidFill>
              </a:rPr>
              <a:t>(</a:t>
            </a:r>
            <a:r>
              <a:rPr lang="tr-TR" sz="2400" dirty="0" err="1" smtClean="0">
                <a:solidFill>
                  <a:prstClr val="black"/>
                </a:solidFill>
              </a:rPr>
              <a:t>Pnömotoraks</a:t>
            </a:r>
            <a:r>
              <a:rPr lang="tr-TR" sz="2400" dirty="0" smtClean="0">
                <a:solidFill>
                  <a:prstClr val="black"/>
                </a:solidFill>
              </a:rPr>
              <a:t> ve </a:t>
            </a:r>
            <a:r>
              <a:rPr lang="tr-TR" sz="2400" dirty="0" err="1" smtClean="0">
                <a:solidFill>
                  <a:prstClr val="black"/>
                </a:solidFill>
              </a:rPr>
              <a:t>ampiyem</a:t>
            </a:r>
            <a:r>
              <a:rPr lang="tr-TR" sz="2400" dirty="0" smtClean="0">
                <a:solidFill>
                  <a:prstClr val="black"/>
                </a:solidFill>
              </a:rPr>
              <a:t> olmayan vakalar)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prstClr val="black"/>
                </a:solidFill>
              </a:rPr>
              <a:t>Bu hastalarda 3 ay- 12 yaş arasında 4 </a:t>
            </a:r>
            <a:r>
              <a:rPr lang="tr-TR" sz="2400" dirty="0">
                <a:solidFill>
                  <a:prstClr val="black"/>
                </a:solidFill>
              </a:rPr>
              <a:t>aylık </a:t>
            </a:r>
            <a:r>
              <a:rPr lang="tr-TR" sz="2400" dirty="0">
                <a:solidFill>
                  <a:srgbClr val="FF0000"/>
                </a:solidFill>
              </a:rPr>
              <a:t>kısaltılmış</a:t>
            </a:r>
            <a:r>
              <a:rPr lang="tr-TR" sz="2400" dirty="0">
                <a:solidFill>
                  <a:prstClr val="black"/>
                </a:solidFill>
              </a:rPr>
              <a:t> (2 ay HRZ±E/ 2 ay HR) tedavisi verilebilir.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400" dirty="0" smtClean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8" y="0"/>
            <a:ext cx="1252305" cy="1764436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966177" y="971743"/>
            <a:ext cx="5405454" cy="754694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>
                <a:solidFill>
                  <a:prstClr val="black"/>
                </a:solidFill>
              </a:rPr>
              <a:t>Ağır olmayan tüberküloz tanımı</a:t>
            </a:r>
          </a:p>
        </p:txBody>
      </p:sp>
    </p:spTree>
    <p:extLst>
      <p:ext uri="{BB962C8B-B14F-4D97-AF65-F5344CB8AC3E}">
        <p14:creationId xmlns:p14="http://schemas.microsoft.com/office/powerpoint/2010/main" val="168372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6277" y="5036132"/>
            <a:ext cx="10515600" cy="1207800"/>
          </a:xfrm>
        </p:spPr>
        <p:txBody>
          <a:bodyPr>
            <a:normAutofit fontScale="92500" lnSpcReduction="10000"/>
          </a:bodyPr>
          <a:lstStyle/>
          <a:p>
            <a:r>
              <a:rPr lang="tr-TR" sz="2200" dirty="0" smtClean="0"/>
              <a:t>12 -16 yaş arası olanlarda 4 aylık </a:t>
            </a:r>
            <a:r>
              <a:rPr lang="tr-TR" sz="2200" dirty="0" smtClean="0">
                <a:solidFill>
                  <a:srgbClr val="FF0000"/>
                </a:solidFill>
              </a:rPr>
              <a:t>kısaltılmış tedavi </a:t>
            </a:r>
            <a:r>
              <a:rPr lang="tr-TR" sz="2200" dirty="0" smtClean="0"/>
              <a:t>verilebilir (</a:t>
            </a:r>
            <a:r>
              <a:rPr lang="tr-TR" sz="2400" dirty="0"/>
              <a:t>2 ay HRZ±E/ </a:t>
            </a:r>
            <a:r>
              <a:rPr lang="tr-TR" sz="2400" dirty="0" smtClean="0"/>
              <a:t>2 </a:t>
            </a:r>
            <a:r>
              <a:rPr lang="tr-TR" sz="2400" dirty="0"/>
              <a:t>AY </a:t>
            </a:r>
            <a:r>
              <a:rPr lang="tr-TR" sz="2400" dirty="0" smtClean="0"/>
              <a:t>HR)</a:t>
            </a:r>
            <a:endParaRPr lang="tr-TR" sz="2200" dirty="0"/>
          </a:p>
          <a:p>
            <a:r>
              <a:rPr lang="tr-TR" sz="2200" dirty="0" smtClean="0"/>
              <a:t>Ya da 2 </a:t>
            </a:r>
            <a:r>
              <a:rPr lang="tr-TR" sz="2200" dirty="0"/>
              <a:t>ay H</a:t>
            </a:r>
            <a:r>
              <a:rPr lang="tr-TR" sz="2200" dirty="0">
                <a:solidFill>
                  <a:srgbClr val="FF0000"/>
                </a:solidFill>
              </a:rPr>
              <a:t>P</a:t>
            </a:r>
            <a:r>
              <a:rPr lang="tr-TR" sz="2200" dirty="0"/>
              <a:t>Z</a:t>
            </a:r>
            <a:r>
              <a:rPr lang="tr-TR" sz="2200" dirty="0">
                <a:solidFill>
                  <a:srgbClr val="FF0000"/>
                </a:solidFill>
              </a:rPr>
              <a:t>M</a:t>
            </a:r>
            <a:r>
              <a:rPr lang="tr-TR" sz="2200" dirty="0"/>
              <a:t>-2 ay HPM şeklinde </a:t>
            </a:r>
            <a:r>
              <a:rPr lang="tr-TR" sz="2200" dirty="0">
                <a:solidFill>
                  <a:srgbClr val="FF0000"/>
                </a:solidFill>
              </a:rPr>
              <a:t>4 aya kısaltılmış </a:t>
            </a:r>
            <a:r>
              <a:rPr lang="tr-TR" sz="2200" dirty="0" smtClean="0"/>
              <a:t>tedaviler verilebilir</a:t>
            </a:r>
          </a:p>
          <a:p>
            <a:r>
              <a:rPr lang="tr-TR" sz="2400" dirty="0" smtClean="0">
                <a:solidFill>
                  <a:srgbClr val="FF0000"/>
                </a:solidFill>
              </a:rPr>
              <a:t>Ağır </a:t>
            </a:r>
            <a:r>
              <a:rPr lang="tr-TR" sz="2400" dirty="0" err="1" smtClean="0">
                <a:solidFill>
                  <a:srgbClr val="FF0000"/>
                </a:solidFill>
              </a:rPr>
              <a:t>pulmoner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/>
              <a:t>TB vakaları klasik 6 aylık rejimlerle tedavi </a:t>
            </a:r>
            <a:r>
              <a:rPr lang="tr-TR" sz="2400" dirty="0" smtClean="0"/>
              <a:t>edilmelidir</a:t>
            </a:r>
            <a:r>
              <a:rPr lang="tr-TR" sz="2400" dirty="0"/>
              <a:t> </a:t>
            </a:r>
            <a:r>
              <a:rPr lang="tr-TR" sz="2400" dirty="0" smtClean="0"/>
              <a:t>(2 </a:t>
            </a:r>
            <a:r>
              <a:rPr lang="tr-TR" sz="2400" dirty="0"/>
              <a:t>ay HRZE/ 4 AY </a:t>
            </a:r>
            <a:r>
              <a:rPr lang="tr-TR" sz="2400" dirty="0" smtClean="0"/>
              <a:t>HR)</a:t>
            </a:r>
            <a:endParaRPr lang="tr-TR" sz="2400" dirty="0"/>
          </a:p>
          <a:p>
            <a:endParaRPr lang="tr-TR" sz="2200" dirty="0"/>
          </a:p>
          <a:p>
            <a:endParaRPr lang="tr-TR" sz="2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180" y="572044"/>
            <a:ext cx="5010849" cy="122889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b="86977"/>
          <a:stretch/>
        </p:blipFill>
        <p:spPr>
          <a:xfrm>
            <a:off x="3059937" y="0"/>
            <a:ext cx="5639587" cy="58306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t="34847" b="48479"/>
          <a:stretch/>
        </p:blipFill>
        <p:spPr>
          <a:xfrm>
            <a:off x="1962204" y="3251199"/>
            <a:ext cx="8345842" cy="154247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b="83424"/>
          <a:stretch/>
        </p:blipFill>
        <p:spPr>
          <a:xfrm>
            <a:off x="1962204" y="1800940"/>
            <a:ext cx="8345842" cy="1533426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0139846" y="291534"/>
            <a:ext cx="1873205" cy="1754326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</a:rPr>
              <a:t>H: </a:t>
            </a:r>
            <a:r>
              <a:rPr lang="tr-TR" dirty="0" err="1" smtClean="0">
                <a:solidFill>
                  <a:prstClr val="black"/>
                </a:solidFill>
              </a:rPr>
              <a:t>İzoniazid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R: </a:t>
            </a:r>
            <a:r>
              <a:rPr lang="tr-TR" dirty="0" err="1" smtClean="0">
                <a:solidFill>
                  <a:prstClr val="black"/>
                </a:solidFill>
              </a:rPr>
              <a:t>Rifampisin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Z: </a:t>
            </a:r>
            <a:r>
              <a:rPr lang="tr-TR" dirty="0" err="1" smtClean="0">
                <a:solidFill>
                  <a:prstClr val="black"/>
                </a:solidFill>
              </a:rPr>
              <a:t>Pirazinamid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E: </a:t>
            </a:r>
            <a:r>
              <a:rPr lang="tr-TR" dirty="0" err="1" smtClean="0">
                <a:solidFill>
                  <a:prstClr val="black"/>
                </a:solidFill>
              </a:rPr>
              <a:t>Etambutol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P: </a:t>
            </a:r>
            <a:r>
              <a:rPr lang="tr-TR" dirty="0" err="1" smtClean="0">
                <a:solidFill>
                  <a:prstClr val="black"/>
                </a:solidFill>
              </a:rPr>
              <a:t>Rifapentin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M: </a:t>
            </a:r>
            <a:r>
              <a:rPr lang="tr-TR" dirty="0" err="1" smtClean="0">
                <a:solidFill>
                  <a:prstClr val="black"/>
                </a:solidFill>
              </a:rPr>
              <a:t>Moksifloksasin</a:t>
            </a:r>
            <a:endParaRPr lang="tr-T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69478" y="4057233"/>
            <a:ext cx="10515600" cy="2029529"/>
          </a:xfrm>
        </p:spPr>
        <p:txBody>
          <a:bodyPr>
            <a:normAutofit/>
          </a:bodyPr>
          <a:lstStyle/>
          <a:p>
            <a:r>
              <a:rPr lang="tr-TR" sz="2200" dirty="0" smtClean="0"/>
              <a:t>16 -20 yaş arası </a:t>
            </a:r>
            <a:r>
              <a:rPr lang="tr-TR" sz="2200" dirty="0" smtClean="0">
                <a:solidFill>
                  <a:srgbClr val="FF0000"/>
                </a:solidFill>
              </a:rPr>
              <a:t>ağırlık derecesine bakılmaksızın</a:t>
            </a:r>
            <a:r>
              <a:rPr lang="tr-TR" sz="2200" dirty="0" smtClean="0"/>
              <a:t>;</a:t>
            </a:r>
          </a:p>
          <a:p>
            <a:r>
              <a:rPr lang="tr-TR" sz="2200" dirty="0" smtClean="0"/>
              <a:t>Standart 6 aylık tedavi uygulanabilir </a:t>
            </a:r>
            <a:r>
              <a:rPr lang="tr-TR" sz="2200" dirty="0"/>
              <a:t>(2 ay HRZE/ 4 AY HR)</a:t>
            </a:r>
          </a:p>
          <a:p>
            <a:r>
              <a:rPr lang="tr-TR" sz="2200" dirty="0" smtClean="0"/>
              <a:t>Ya da </a:t>
            </a:r>
            <a:r>
              <a:rPr lang="tr-TR" sz="2200" dirty="0" err="1" smtClean="0"/>
              <a:t>Rifapentin</a:t>
            </a:r>
            <a:r>
              <a:rPr lang="tr-TR" sz="2200" dirty="0" smtClean="0"/>
              <a:t> ve </a:t>
            </a:r>
            <a:r>
              <a:rPr lang="tr-TR" sz="2200" dirty="0" err="1" smtClean="0"/>
              <a:t>moksifloksasin</a:t>
            </a:r>
            <a:r>
              <a:rPr lang="tr-TR" sz="2200" dirty="0" smtClean="0"/>
              <a:t> içeren </a:t>
            </a:r>
            <a:r>
              <a:rPr lang="tr-TR" sz="2200" dirty="0" smtClean="0">
                <a:solidFill>
                  <a:srgbClr val="FF0000"/>
                </a:solidFill>
              </a:rPr>
              <a:t>4 aylık kısaltılmış tedavi </a:t>
            </a:r>
            <a:r>
              <a:rPr lang="tr-TR" sz="2200" dirty="0" smtClean="0"/>
              <a:t>uygulanabilir (2 </a:t>
            </a:r>
            <a:r>
              <a:rPr lang="tr-TR" sz="2200" dirty="0"/>
              <a:t>ay H</a:t>
            </a:r>
            <a:r>
              <a:rPr lang="tr-TR" sz="2200" dirty="0">
                <a:solidFill>
                  <a:srgbClr val="FF0000"/>
                </a:solidFill>
              </a:rPr>
              <a:t>P</a:t>
            </a:r>
            <a:r>
              <a:rPr lang="tr-TR" sz="2200" dirty="0"/>
              <a:t>Z</a:t>
            </a:r>
            <a:r>
              <a:rPr lang="tr-TR" sz="2200" dirty="0">
                <a:solidFill>
                  <a:srgbClr val="FF0000"/>
                </a:solidFill>
              </a:rPr>
              <a:t>M</a:t>
            </a:r>
            <a:r>
              <a:rPr lang="tr-TR" sz="2200" dirty="0"/>
              <a:t>-2 ay </a:t>
            </a:r>
            <a:r>
              <a:rPr lang="tr-TR" sz="2200" dirty="0" smtClean="0"/>
              <a:t>HPM</a:t>
            </a:r>
            <a:r>
              <a:rPr lang="tr-TR" sz="2200" dirty="0"/>
              <a:t>)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50721" b="36172"/>
          <a:stretch/>
        </p:blipFill>
        <p:spPr>
          <a:xfrm>
            <a:off x="1555805" y="2410691"/>
            <a:ext cx="8345842" cy="121243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b="83724"/>
          <a:stretch/>
        </p:blipFill>
        <p:spPr>
          <a:xfrm>
            <a:off x="1555805" y="757192"/>
            <a:ext cx="8345842" cy="150571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0139846" y="291534"/>
            <a:ext cx="1873205" cy="1754326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</a:rPr>
              <a:t>H: </a:t>
            </a:r>
            <a:r>
              <a:rPr lang="tr-TR" dirty="0" err="1" smtClean="0">
                <a:solidFill>
                  <a:prstClr val="black"/>
                </a:solidFill>
              </a:rPr>
              <a:t>İzoniazid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R: </a:t>
            </a:r>
            <a:r>
              <a:rPr lang="tr-TR" dirty="0" err="1" smtClean="0">
                <a:solidFill>
                  <a:prstClr val="black"/>
                </a:solidFill>
              </a:rPr>
              <a:t>Rifampisin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Z: </a:t>
            </a:r>
            <a:r>
              <a:rPr lang="tr-TR" dirty="0" err="1" smtClean="0">
                <a:solidFill>
                  <a:prstClr val="black"/>
                </a:solidFill>
              </a:rPr>
              <a:t>Pirazinamid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E: </a:t>
            </a:r>
            <a:r>
              <a:rPr lang="tr-TR" dirty="0" err="1" smtClean="0">
                <a:solidFill>
                  <a:prstClr val="black"/>
                </a:solidFill>
              </a:rPr>
              <a:t>Etambutol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P: </a:t>
            </a:r>
            <a:r>
              <a:rPr lang="tr-TR" dirty="0" err="1" smtClean="0">
                <a:solidFill>
                  <a:prstClr val="black"/>
                </a:solidFill>
              </a:rPr>
              <a:t>Rifapentin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M: </a:t>
            </a:r>
            <a:r>
              <a:rPr lang="tr-TR" dirty="0" err="1" smtClean="0">
                <a:solidFill>
                  <a:prstClr val="black"/>
                </a:solidFill>
              </a:rPr>
              <a:t>Moksifloksasin</a:t>
            </a:r>
            <a:endParaRPr lang="tr-T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443340" y="1074408"/>
            <a:ext cx="5755422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</a:rPr>
              <a:t>SHINE çalışması 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( </a:t>
            </a:r>
            <a:r>
              <a:rPr lang="tr-TR" dirty="0" err="1" smtClean="0">
                <a:solidFill>
                  <a:prstClr val="black"/>
                </a:solidFill>
              </a:rPr>
              <a:t>Shorter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treatment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for</a:t>
            </a:r>
            <a:r>
              <a:rPr lang="tr-TR" dirty="0" smtClean="0">
                <a:solidFill>
                  <a:prstClr val="black"/>
                </a:solidFill>
              </a:rPr>
              <a:t> Minimal </a:t>
            </a:r>
            <a:r>
              <a:rPr lang="tr-TR" dirty="0" err="1" smtClean="0">
                <a:solidFill>
                  <a:prstClr val="black"/>
                </a:solidFill>
              </a:rPr>
              <a:t>Tuberculosis</a:t>
            </a:r>
            <a:r>
              <a:rPr lang="tr-TR" dirty="0" smtClean="0">
                <a:solidFill>
                  <a:prstClr val="black"/>
                </a:solidFill>
              </a:rPr>
              <a:t> in </a:t>
            </a:r>
            <a:r>
              <a:rPr lang="tr-TR" dirty="0" err="1" smtClean="0">
                <a:solidFill>
                  <a:prstClr val="black"/>
                </a:solidFill>
              </a:rPr>
              <a:t>Children</a:t>
            </a:r>
            <a:r>
              <a:rPr lang="tr-TR" dirty="0" smtClean="0">
                <a:solidFill>
                  <a:prstClr val="black"/>
                </a:solidFill>
              </a:rPr>
              <a:t>)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Büyük ölçekli faz 3 çalışması</a:t>
            </a:r>
          </a:p>
          <a:p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6 aylık standart tedavi (2 ay HRZ±E/ 4 ay HR) ile 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4 aylık kısaltılmış tedavi (HRZ±E/ 2 ay HR) ile karşılaştırılmış 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6 aylık tedavinin 4 aylık tedaviye üstün olmadığı gösterilmiş 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443340" y="3262745"/>
            <a:ext cx="6723957" cy="2585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</a:rPr>
              <a:t>Kimlere 4 aylık kısaltılmış klasik TB tedavisi (HRZ±E</a:t>
            </a:r>
            <a:r>
              <a:rPr lang="tr-TR" dirty="0">
                <a:solidFill>
                  <a:prstClr val="black"/>
                </a:solidFill>
              </a:rPr>
              <a:t>/ 2 </a:t>
            </a:r>
            <a:r>
              <a:rPr lang="tr-TR" dirty="0" smtClean="0">
                <a:solidFill>
                  <a:prstClr val="black"/>
                </a:solidFill>
              </a:rPr>
              <a:t>ay) </a:t>
            </a:r>
            <a:r>
              <a:rPr lang="tr-TR" dirty="0">
                <a:solidFill>
                  <a:prstClr val="black"/>
                </a:solidFill>
              </a:rPr>
              <a:t>HR </a:t>
            </a:r>
            <a:r>
              <a:rPr lang="tr-TR" dirty="0" smtClean="0">
                <a:solidFill>
                  <a:prstClr val="black"/>
                </a:solidFill>
              </a:rPr>
              <a:t>verilebilir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3 ay-16 yaş arası;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Ağır olmayan </a:t>
            </a:r>
            <a:r>
              <a:rPr lang="tr-TR" dirty="0" err="1" smtClean="0">
                <a:solidFill>
                  <a:prstClr val="black"/>
                </a:solidFill>
              </a:rPr>
              <a:t>pulmoner</a:t>
            </a:r>
            <a:r>
              <a:rPr lang="tr-TR" dirty="0" smtClean="0">
                <a:solidFill>
                  <a:prstClr val="black"/>
                </a:solidFill>
              </a:rPr>
              <a:t> TB</a:t>
            </a:r>
          </a:p>
          <a:p>
            <a:r>
              <a:rPr lang="tr-TR" i="1" dirty="0" smtClean="0">
                <a:solidFill>
                  <a:srgbClr val="FF0000"/>
                </a:solidFill>
              </a:rPr>
              <a:t>Kimlere verilemez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3 ay altı çocuklar 16 yaş üstü </a:t>
            </a:r>
            <a:r>
              <a:rPr lang="tr-TR" dirty="0" err="1" smtClean="0">
                <a:solidFill>
                  <a:prstClr val="black"/>
                </a:solidFill>
              </a:rPr>
              <a:t>adolesanlar</a:t>
            </a:r>
            <a:endParaRPr lang="tr-TR" dirty="0" smtClean="0">
              <a:solidFill>
                <a:prstClr val="black"/>
              </a:solidFill>
            </a:endParaRPr>
          </a:p>
          <a:p>
            <a:r>
              <a:rPr lang="tr-TR" dirty="0" smtClean="0">
                <a:solidFill>
                  <a:prstClr val="black"/>
                </a:solidFill>
              </a:rPr>
              <a:t>Son 2 yılda TB tedavisi almış olanlar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Ağır TB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Hastane yatışı gerektirenler ve ağır semptomu olanlar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Yayma pozitifler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808" y="0"/>
            <a:ext cx="3694192" cy="2687781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7334802" y="5771362"/>
            <a:ext cx="4775199" cy="73866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tr-TR" sz="1400" dirty="0" err="1" smtClean="0">
                <a:solidFill>
                  <a:srgbClr val="000000"/>
                </a:solidFill>
              </a:rPr>
              <a:t>Turkova</a:t>
            </a:r>
            <a:r>
              <a:rPr lang="tr-TR" sz="1400" dirty="0" smtClean="0">
                <a:solidFill>
                  <a:srgbClr val="000000"/>
                </a:solidFill>
              </a:rPr>
              <a:t> </a:t>
            </a:r>
            <a:r>
              <a:rPr lang="tr-TR" sz="1400" dirty="0">
                <a:solidFill>
                  <a:srgbClr val="000000"/>
                </a:solidFill>
              </a:rPr>
              <a:t>A, </a:t>
            </a:r>
            <a:r>
              <a:rPr lang="tr-TR" sz="1400" dirty="0" err="1">
                <a:solidFill>
                  <a:srgbClr val="000000"/>
                </a:solidFill>
              </a:rPr>
              <a:t>Wills</a:t>
            </a:r>
            <a:r>
              <a:rPr lang="tr-TR" sz="1400" dirty="0">
                <a:solidFill>
                  <a:srgbClr val="000000"/>
                </a:solidFill>
              </a:rPr>
              <a:t> GA, </a:t>
            </a:r>
            <a:r>
              <a:rPr lang="tr-TR" sz="1400" dirty="0" err="1">
                <a:solidFill>
                  <a:srgbClr val="000000"/>
                </a:solidFill>
              </a:rPr>
              <a:t>Wobudeya</a:t>
            </a:r>
            <a:r>
              <a:rPr lang="tr-TR" sz="1400" dirty="0">
                <a:solidFill>
                  <a:srgbClr val="000000"/>
                </a:solidFill>
              </a:rPr>
              <a:t> E, et al. </a:t>
            </a:r>
            <a:r>
              <a:rPr lang="tr-TR" sz="1400" dirty="0" err="1">
                <a:solidFill>
                  <a:srgbClr val="000000"/>
                </a:solidFill>
              </a:rPr>
              <a:t>Shorter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tr-TR" sz="1400" dirty="0" err="1">
                <a:solidFill>
                  <a:srgbClr val="000000"/>
                </a:solidFill>
              </a:rPr>
              <a:t>treatment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tr-TR" sz="1400" dirty="0" err="1">
                <a:solidFill>
                  <a:srgbClr val="000000"/>
                </a:solidFill>
              </a:rPr>
              <a:t>for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tr-TR" sz="1400" dirty="0" err="1">
                <a:solidFill>
                  <a:srgbClr val="000000"/>
                </a:solidFill>
              </a:rPr>
              <a:t>nonsevere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tr-TR" sz="1400" dirty="0" err="1">
                <a:solidFill>
                  <a:srgbClr val="000000"/>
                </a:solidFill>
              </a:rPr>
              <a:t>tuberculosis</a:t>
            </a:r>
            <a:r>
              <a:rPr lang="tr-TR" sz="1400" dirty="0">
                <a:solidFill>
                  <a:srgbClr val="000000"/>
                </a:solidFill>
              </a:rPr>
              <a:t> in </a:t>
            </a:r>
            <a:r>
              <a:rPr lang="tr-TR" sz="1400" dirty="0" err="1">
                <a:solidFill>
                  <a:srgbClr val="000000"/>
                </a:solidFill>
              </a:rPr>
              <a:t>African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tr-TR" sz="1400" dirty="0" err="1">
                <a:solidFill>
                  <a:srgbClr val="000000"/>
                </a:solidFill>
              </a:rPr>
              <a:t>and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tr-TR" sz="1400" dirty="0" err="1">
                <a:solidFill>
                  <a:srgbClr val="000000"/>
                </a:solidFill>
              </a:rPr>
              <a:t>Indian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tr-TR" sz="1400" dirty="0" err="1">
                <a:solidFill>
                  <a:srgbClr val="000000"/>
                </a:solidFill>
              </a:rPr>
              <a:t>children</a:t>
            </a:r>
            <a:r>
              <a:rPr lang="tr-TR" sz="1400" dirty="0">
                <a:solidFill>
                  <a:srgbClr val="000000"/>
                </a:solidFill>
              </a:rPr>
              <a:t>. N </a:t>
            </a:r>
            <a:r>
              <a:rPr lang="tr-TR" sz="1400" dirty="0" err="1">
                <a:solidFill>
                  <a:srgbClr val="000000"/>
                </a:solidFill>
              </a:rPr>
              <a:t>Engl</a:t>
            </a:r>
            <a:r>
              <a:rPr lang="tr-TR" sz="1400" dirty="0">
                <a:solidFill>
                  <a:srgbClr val="000000"/>
                </a:solidFill>
              </a:rPr>
              <a:t> J </a:t>
            </a:r>
            <a:r>
              <a:rPr lang="tr-TR" sz="1400" dirty="0" err="1">
                <a:solidFill>
                  <a:srgbClr val="000000"/>
                </a:solidFill>
              </a:rPr>
              <a:t>Med</a:t>
            </a:r>
            <a:r>
              <a:rPr lang="tr-TR" sz="1400" dirty="0">
                <a:solidFill>
                  <a:srgbClr val="000000"/>
                </a:solidFill>
              </a:rPr>
              <a:t>. 2022;386(7).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120068" y="295563"/>
            <a:ext cx="7924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prstClr val="black"/>
                </a:solidFill>
              </a:rPr>
              <a:t>4 aya kısaltılmış klasik TB rejimi (2 ay HRZ±E, 2 ay HR)</a:t>
            </a:r>
            <a:endParaRPr lang="tr-TR" sz="2800" dirty="0">
              <a:solidFill>
                <a:prstClr val="black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7815556" y="2890743"/>
            <a:ext cx="4294445" cy="27699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i="1" dirty="0" smtClean="0">
                <a:solidFill>
                  <a:srgbClr val="FF0000"/>
                </a:solidFill>
              </a:rPr>
              <a:t>Ağır semptomlar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 err="1" smtClean="0">
                <a:solidFill>
                  <a:prstClr val="black"/>
                </a:solidFill>
              </a:rPr>
              <a:t>Persistan</a:t>
            </a:r>
            <a:r>
              <a:rPr lang="tr-TR" sz="1400" dirty="0" smtClean="0">
                <a:solidFill>
                  <a:prstClr val="black"/>
                </a:solidFill>
              </a:rPr>
              <a:t> ya da lokalize </a:t>
            </a:r>
            <a:r>
              <a:rPr lang="tr-TR" sz="1400" dirty="0" err="1" smtClean="0">
                <a:solidFill>
                  <a:prstClr val="black"/>
                </a:solidFill>
              </a:rPr>
              <a:t>wheezing</a:t>
            </a:r>
            <a:endParaRPr lang="tr-TR" sz="1400" dirty="0" smtClean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prstClr val="black"/>
                </a:solidFill>
              </a:rPr>
              <a:t>Lenf </a:t>
            </a:r>
            <a:r>
              <a:rPr lang="tr-TR" sz="1400" dirty="0" err="1" smtClean="0">
                <a:solidFill>
                  <a:prstClr val="black"/>
                </a:solidFill>
              </a:rPr>
              <a:t>nodu</a:t>
            </a:r>
            <a:r>
              <a:rPr lang="tr-TR" sz="1400" dirty="0" smtClean="0">
                <a:solidFill>
                  <a:prstClr val="black"/>
                </a:solidFill>
              </a:rPr>
              <a:t> </a:t>
            </a:r>
            <a:r>
              <a:rPr lang="tr-TR" sz="1400" dirty="0" err="1" smtClean="0">
                <a:solidFill>
                  <a:prstClr val="black"/>
                </a:solidFill>
              </a:rPr>
              <a:t>Tb</a:t>
            </a:r>
            <a:r>
              <a:rPr lang="tr-TR" sz="1400" dirty="0" smtClean="0">
                <a:solidFill>
                  <a:prstClr val="black"/>
                </a:solidFill>
              </a:rPr>
              <a:t> dışında akciğer dışı TB bulguları olanlar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prstClr val="black"/>
                </a:solidFill>
              </a:rPr>
              <a:t>Solunum sıkıntısı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prstClr val="black"/>
                </a:solidFill>
              </a:rPr>
              <a:t>39 derece ve üstü ateş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 err="1" smtClean="0">
                <a:solidFill>
                  <a:prstClr val="black"/>
                </a:solidFill>
              </a:rPr>
              <a:t>Siyanoz</a:t>
            </a:r>
            <a:endParaRPr lang="tr-TR" sz="1400" dirty="0" smtClean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 err="1" smtClean="0">
                <a:solidFill>
                  <a:prstClr val="black"/>
                </a:solidFill>
              </a:rPr>
              <a:t>İrritabilite</a:t>
            </a:r>
            <a:r>
              <a:rPr lang="tr-TR" sz="1400" dirty="0" smtClean="0">
                <a:solidFill>
                  <a:prstClr val="black"/>
                </a:solidFill>
              </a:rPr>
              <a:t>- </a:t>
            </a:r>
            <a:r>
              <a:rPr lang="tr-TR" sz="1400" dirty="0" err="1" smtClean="0">
                <a:solidFill>
                  <a:prstClr val="black"/>
                </a:solidFill>
              </a:rPr>
              <a:t>letharji</a:t>
            </a:r>
            <a:r>
              <a:rPr lang="tr-TR" sz="1400" dirty="0" smtClean="0">
                <a:solidFill>
                  <a:prstClr val="black"/>
                </a:solidFill>
              </a:rPr>
              <a:t>- koma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 err="1" smtClean="0">
                <a:solidFill>
                  <a:prstClr val="black"/>
                </a:solidFill>
              </a:rPr>
              <a:t>Malnutrisyon</a:t>
            </a:r>
            <a:r>
              <a:rPr lang="tr-TR" sz="1400" dirty="0" smtClean="0">
                <a:solidFill>
                  <a:prstClr val="black"/>
                </a:solidFill>
              </a:rPr>
              <a:t> </a:t>
            </a:r>
            <a:endParaRPr lang="tr-T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3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2540049" y="1543597"/>
            <a:ext cx="7972504" cy="3594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200" i="1" dirty="0" smtClean="0">
                <a:solidFill>
                  <a:srgbClr val="FF0000"/>
                </a:solidFill>
              </a:rPr>
              <a:t>Kısaltılmış (SHİNE) tedavisi başlanmış- öngörülmüş hangi hastalarda </a:t>
            </a:r>
          </a:p>
          <a:p>
            <a:pPr algn="ctr">
              <a:lnSpc>
                <a:spcPct val="150000"/>
              </a:lnSpc>
            </a:pPr>
            <a:r>
              <a:rPr lang="tr-TR" sz="2200" i="1" dirty="0" smtClean="0">
                <a:solidFill>
                  <a:srgbClr val="FF0000"/>
                </a:solidFill>
              </a:rPr>
              <a:t>tedavi 6 aya uzatılmalıdır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Tedaviye yeterli klinik yanıt alınamayanlar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İyi tartı alımı olmaması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Solunum semptomlarının iyileşmemesi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Yeterli radyolojik düzelmesi olmayanlar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200" dirty="0">
              <a:solidFill>
                <a:prstClr val="black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8" y="0"/>
            <a:ext cx="2032734" cy="28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Olgu 1: ZS, 3 yaş erkek hasta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tr-TR" sz="2000" dirty="0"/>
              <a:t>Babasında  1 ay önce TB tanısı  (ARB pozitif, </a:t>
            </a:r>
            <a:r>
              <a:rPr lang="tr-TR" sz="2000" dirty="0" err="1"/>
              <a:t>kaviter</a:t>
            </a:r>
            <a:r>
              <a:rPr lang="tr-TR" sz="2000" dirty="0"/>
              <a:t> TB)</a:t>
            </a:r>
          </a:p>
          <a:p>
            <a:pPr>
              <a:lnSpc>
                <a:spcPct val="200000"/>
              </a:lnSpc>
            </a:pPr>
            <a:r>
              <a:rPr lang="tr-TR" sz="2000" dirty="0"/>
              <a:t>Temaslı taraması  nedeni ile getirilmiş</a:t>
            </a:r>
          </a:p>
          <a:p>
            <a:pPr>
              <a:lnSpc>
                <a:spcPct val="200000"/>
              </a:lnSpc>
            </a:pPr>
            <a:r>
              <a:rPr lang="tr-TR" sz="2000" dirty="0"/>
              <a:t>Hastamızın şikayeti yok ve fizik muayene doğal</a:t>
            </a:r>
          </a:p>
          <a:p>
            <a:pPr>
              <a:lnSpc>
                <a:spcPct val="200000"/>
              </a:lnSpc>
            </a:pPr>
            <a:r>
              <a:rPr lang="tr-TR" sz="2000" dirty="0"/>
              <a:t>TDT: 17 mm (Tek BCG aşılı) </a:t>
            </a:r>
          </a:p>
          <a:p>
            <a:pPr>
              <a:lnSpc>
                <a:spcPct val="200000"/>
              </a:lnSpc>
            </a:pPr>
            <a:r>
              <a:rPr lang="tr-TR" sz="2000" dirty="0" err="1"/>
              <a:t>AMS’de</a:t>
            </a:r>
            <a:r>
              <a:rPr lang="tr-TR" sz="2000" dirty="0"/>
              <a:t> ARB: negatif</a:t>
            </a:r>
          </a:p>
          <a:p>
            <a:pPr>
              <a:lnSpc>
                <a:spcPct val="200000"/>
              </a:lnSpc>
            </a:pPr>
            <a:r>
              <a:rPr lang="tr-TR" sz="2000" dirty="0"/>
              <a:t>Akciğer </a:t>
            </a:r>
            <a:r>
              <a:rPr lang="tr-TR" sz="2000" dirty="0" err="1"/>
              <a:t>grafisi</a:t>
            </a:r>
            <a:r>
              <a:rPr lang="tr-TR" sz="2000" dirty="0"/>
              <a:t> normal</a:t>
            </a:r>
          </a:p>
          <a:p>
            <a:pPr>
              <a:lnSpc>
                <a:spcPct val="200000"/>
              </a:lnSpc>
            </a:pPr>
            <a:r>
              <a:rPr lang="tr-TR" sz="2000" dirty="0"/>
              <a:t>Tanı: </a:t>
            </a:r>
            <a:r>
              <a:rPr lang="tr-TR" sz="2000" dirty="0" err="1"/>
              <a:t>Latent</a:t>
            </a:r>
            <a:r>
              <a:rPr lang="tr-TR" sz="2000" dirty="0"/>
              <a:t> TB </a:t>
            </a:r>
          </a:p>
          <a:p>
            <a:pPr>
              <a:lnSpc>
                <a:spcPct val="200000"/>
              </a:lnSpc>
            </a:pPr>
            <a:r>
              <a:rPr lang="tr-TR" sz="2000" dirty="0"/>
              <a:t>INH </a:t>
            </a:r>
            <a:r>
              <a:rPr lang="tr-TR" sz="2000" dirty="0" err="1"/>
              <a:t>profilaksisi</a:t>
            </a:r>
            <a:r>
              <a:rPr lang="tr-TR" sz="2000" dirty="0"/>
              <a:t> 6 ay</a:t>
            </a:r>
          </a:p>
          <a:p>
            <a:pPr>
              <a:lnSpc>
                <a:spcPct val="200000"/>
              </a:lnSpc>
            </a:pPr>
            <a:endParaRPr lang="tr-TR" sz="2000" dirty="0"/>
          </a:p>
          <a:p>
            <a:pPr>
              <a:lnSpc>
                <a:spcPct val="200000"/>
              </a:lnSpc>
            </a:pPr>
            <a:endParaRPr lang="tr-TR" sz="2000" dirty="0"/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4CAE2754-179D-4B4C-A66E-6FEFA7203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564" y="3870894"/>
            <a:ext cx="4699993" cy="2571979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E8187B15-FE5A-40CB-BA7D-872F3228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B194-F800-47E6-BD5B-616435BD13D4}" type="slidenum">
              <a:rPr lang="tr-TR" smtClean="0"/>
              <a:pPr/>
              <a:t>9</a:t>
            </a:fld>
            <a:endParaRPr lang="tr-TR" dirty="0"/>
          </a:p>
        </p:txBody>
      </p:sp>
      <p:pic>
        <p:nvPicPr>
          <p:cNvPr id="7" name="Resim 3">
            <a:extLst>
              <a:ext uri="{FF2B5EF4-FFF2-40B4-BE49-F238E27FC236}">
                <a16:creationId xmlns="" xmlns:a16="http://schemas.microsoft.com/office/drawing/2014/main" id="{12D97C63-649C-10B1-72FC-27B7309D4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5229" r="9792" b="19899"/>
          <a:stretch/>
        </p:blipFill>
        <p:spPr>
          <a:xfrm>
            <a:off x="8159696" y="984737"/>
            <a:ext cx="3429283" cy="3328690"/>
          </a:xfrm>
          <a:prstGeom prst="rect">
            <a:avLst/>
          </a:prstGeom>
          <a:noFill/>
        </p:spPr>
      </p:pic>
      <p:sp>
        <p:nvSpPr>
          <p:cNvPr id="8" name="Metin kutusu 7"/>
          <p:cNvSpPr txBox="1"/>
          <p:nvPr/>
        </p:nvSpPr>
        <p:spPr>
          <a:xfrm>
            <a:off x="10558136" y="145308"/>
            <a:ext cx="1459693" cy="683713"/>
          </a:xfrm>
          <a:prstGeom prst="rect">
            <a:avLst/>
          </a:prstGeom>
          <a:solidFill>
            <a:srgbClr val="8E0435"/>
          </a:solidFill>
        </p:spPr>
        <p:txBody>
          <a:bodyPr wrap="square" rtlCol="0">
            <a:spAutoFit/>
          </a:bodyPr>
          <a:lstStyle/>
          <a:p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37472674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598774" y="5674003"/>
            <a:ext cx="115932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>
                <a:solidFill>
                  <a:prstClr val="black"/>
                </a:solidFill>
              </a:rPr>
              <a:t>. </a:t>
            </a:r>
            <a:r>
              <a:rPr lang="tr-TR" sz="1000" dirty="0" err="1" smtClean="0">
                <a:solidFill>
                  <a:prstClr val="black"/>
                </a:solidFill>
              </a:rPr>
              <a:t>Jindani</a:t>
            </a:r>
            <a:r>
              <a:rPr lang="tr-TR" sz="1000" dirty="0" smtClean="0">
                <a:solidFill>
                  <a:prstClr val="black"/>
                </a:solidFill>
              </a:rPr>
              <a:t> A, Harrison TS, </a:t>
            </a:r>
            <a:r>
              <a:rPr lang="tr-TR" sz="1000" dirty="0" err="1" smtClean="0">
                <a:solidFill>
                  <a:prstClr val="black"/>
                </a:solidFill>
              </a:rPr>
              <a:t>Nunn</a:t>
            </a:r>
            <a:r>
              <a:rPr lang="tr-TR" sz="1000" dirty="0" smtClean="0">
                <a:solidFill>
                  <a:prstClr val="black"/>
                </a:solidFill>
              </a:rPr>
              <a:t> AJ, </a:t>
            </a:r>
            <a:r>
              <a:rPr lang="tr-TR" sz="1000" dirty="0" err="1" smtClean="0">
                <a:solidFill>
                  <a:prstClr val="black"/>
                </a:solidFill>
              </a:rPr>
              <a:t>Phillips</a:t>
            </a:r>
            <a:r>
              <a:rPr lang="tr-TR" sz="1000" dirty="0" smtClean="0">
                <a:solidFill>
                  <a:prstClr val="black"/>
                </a:solidFill>
              </a:rPr>
              <a:t> PJ, </a:t>
            </a:r>
            <a:r>
              <a:rPr lang="tr-TR" sz="1000" dirty="0" err="1" smtClean="0">
                <a:solidFill>
                  <a:prstClr val="black"/>
                </a:solidFill>
              </a:rPr>
              <a:t>Churchyard</a:t>
            </a:r>
            <a:r>
              <a:rPr lang="tr-TR" sz="1000" dirty="0" smtClean="0">
                <a:solidFill>
                  <a:prstClr val="black"/>
                </a:solidFill>
              </a:rPr>
              <a:t> GJ, </a:t>
            </a:r>
            <a:r>
              <a:rPr lang="tr-TR" sz="1000" dirty="0" err="1" smtClean="0">
                <a:solidFill>
                  <a:prstClr val="black"/>
                </a:solidFill>
              </a:rPr>
              <a:t>Charalambous</a:t>
            </a:r>
            <a:r>
              <a:rPr lang="tr-TR" sz="1000" dirty="0" smtClean="0">
                <a:solidFill>
                  <a:prstClr val="black"/>
                </a:solidFill>
              </a:rPr>
              <a:t> S et al. High-</a:t>
            </a:r>
            <a:r>
              <a:rPr lang="tr-TR" sz="1000" dirty="0" err="1" smtClean="0">
                <a:solidFill>
                  <a:prstClr val="black"/>
                </a:solidFill>
              </a:rPr>
              <a:t>dose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rifapentine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with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moxifloxacin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for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pulmonary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tuberculosis</a:t>
            </a:r>
            <a:r>
              <a:rPr lang="tr-TR" sz="1000" dirty="0" smtClean="0">
                <a:solidFill>
                  <a:prstClr val="black"/>
                </a:solidFill>
              </a:rPr>
              <a:t>. N </a:t>
            </a:r>
            <a:r>
              <a:rPr lang="tr-TR" sz="1000" dirty="0" err="1" smtClean="0">
                <a:solidFill>
                  <a:prstClr val="black"/>
                </a:solidFill>
              </a:rPr>
              <a:t>Engl</a:t>
            </a:r>
            <a:r>
              <a:rPr lang="tr-TR" sz="1000" dirty="0" smtClean="0">
                <a:solidFill>
                  <a:prstClr val="black"/>
                </a:solidFill>
              </a:rPr>
              <a:t> J </a:t>
            </a:r>
            <a:r>
              <a:rPr lang="tr-TR" sz="1000" dirty="0" err="1" smtClean="0">
                <a:solidFill>
                  <a:prstClr val="black"/>
                </a:solidFill>
              </a:rPr>
              <a:t>Med</a:t>
            </a:r>
            <a:r>
              <a:rPr lang="tr-TR" sz="1000" dirty="0" smtClean="0">
                <a:solidFill>
                  <a:prstClr val="black"/>
                </a:solidFill>
              </a:rPr>
              <a:t>. 2014;371(17):1599–608. doi:10.1056/ NEJMoa1314210. </a:t>
            </a:r>
          </a:p>
          <a:p>
            <a:r>
              <a:rPr lang="tr-TR" sz="1000" dirty="0" smtClean="0">
                <a:solidFill>
                  <a:prstClr val="black"/>
                </a:solidFill>
              </a:rPr>
              <a:t>. Dorman SE, </a:t>
            </a:r>
            <a:r>
              <a:rPr lang="tr-TR" sz="1000" dirty="0" err="1" smtClean="0">
                <a:solidFill>
                  <a:prstClr val="black"/>
                </a:solidFill>
              </a:rPr>
              <a:t>Nahid</a:t>
            </a:r>
            <a:r>
              <a:rPr lang="tr-TR" sz="1000" dirty="0" smtClean="0">
                <a:solidFill>
                  <a:prstClr val="black"/>
                </a:solidFill>
              </a:rPr>
              <a:t> P, </a:t>
            </a:r>
            <a:r>
              <a:rPr lang="tr-TR" sz="1000" dirty="0" err="1" smtClean="0">
                <a:solidFill>
                  <a:prstClr val="black"/>
                </a:solidFill>
              </a:rPr>
              <a:t>Kurbatova</a:t>
            </a:r>
            <a:r>
              <a:rPr lang="tr-TR" sz="1000" dirty="0" smtClean="0">
                <a:solidFill>
                  <a:prstClr val="black"/>
                </a:solidFill>
              </a:rPr>
              <a:t> EB, </a:t>
            </a:r>
            <a:r>
              <a:rPr lang="tr-TR" sz="1000" dirty="0" err="1" smtClean="0">
                <a:solidFill>
                  <a:prstClr val="black"/>
                </a:solidFill>
              </a:rPr>
              <a:t>Phillips</a:t>
            </a:r>
            <a:r>
              <a:rPr lang="tr-TR" sz="1000" dirty="0" smtClean="0">
                <a:solidFill>
                  <a:prstClr val="black"/>
                </a:solidFill>
              </a:rPr>
              <a:t> PJ, </a:t>
            </a:r>
            <a:r>
              <a:rPr lang="tr-TR" sz="1000" dirty="0" err="1" smtClean="0">
                <a:solidFill>
                  <a:prstClr val="black"/>
                </a:solidFill>
              </a:rPr>
              <a:t>Bryant</a:t>
            </a:r>
            <a:r>
              <a:rPr lang="tr-TR" sz="1000" dirty="0" smtClean="0">
                <a:solidFill>
                  <a:prstClr val="black"/>
                </a:solidFill>
              </a:rPr>
              <a:t> K, </a:t>
            </a:r>
            <a:r>
              <a:rPr lang="tr-TR" sz="1000" dirty="0" err="1" smtClean="0">
                <a:solidFill>
                  <a:prstClr val="black"/>
                </a:solidFill>
              </a:rPr>
              <a:t>Dooley</a:t>
            </a:r>
            <a:r>
              <a:rPr lang="tr-TR" sz="1000" dirty="0" smtClean="0">
                <a:solidFill>
                  <a:prstClr val="black"/>
                </a:solidFill>
              </a:rPr>
              <a:t> KE et al. </a:t>
            </a:r>
            <a:r>
              <a:rPr lang="tr-TR" sz="1000" dirty="0" err="1" smtClean="0">
                <a:solidFill>
                  <a:prstClr val="black"/>
                </a:solidFill>
              </a:rPr>
              <a:t>Four-month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rifapentine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regimens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with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or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without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moxifloxacin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for</a:t>
            </a:r>
            <a:r>
              <a:rPr lang="tr-TR" sz="1000" dirty="0" smtClean="0">
                <a:solidFill>
                  <a:prstClr val="black"/>
                </a:solidFill>
              </a:rPr>
              <a:t> </a:t>
            </a:r>
            <a:r>
              <a:rPr lang="tr-TR" sz="1000" dirty="0" err="1" smtClean="0">
                <a:solidFill>
                  <a:prstClr val="black"/>
                </a:solidFill>
              </a:rPr>
              <a:t>tuberculosis</a:t>
            </a:r>
            <a:r>
              <a:rPr lang="tr-TR" sz="1000" dirty="0" smtClean="0">
                <a:solidFill>
                  <a:prstClr val="black"/>
                </a:solidFill>
              </a:rPr>
              <a:t>. N </a:t>
            </a:r>
            <a:r>
              <a:rPr lang="tr-TR" sz="1000" dirty="0" err="1" smtClean="0">
                <a:solidFill>
                  <a:prstClr val="black"/>
                </a:solidFill>
              </a:rPr>
              <a:t>Engl</a:t>
            </a:r>
            <a:r>
              <a:rPr lang="tr-TR" sz="1000" dirty="0" smtClean="0">
                <a:solidFill>
                  <a:prstClr val="black"/>
                </a:solidFill>
              </a:rPr>
              <a:t> J </a:t>
            </a:r>
            <a:r>
              <a:rPr lang="tr-TR" sz="1000" dirty="0" err="1" smtClean="0">
                <a:solidFill>
                  <a:prstClr val="black"/>
                </a:solidFill>
              </a:rPr>
              <a:t>Med</a:t>
            </a:r>
            <a:r>
              <a:rPr lang="tr-TR" sz="1000" dirty="0" smtClean="0">
                <a:solidFill>
                  <a:prstClr val="black"/>
                </a:solidFill>
              </a:rPr>
              <a:t>. 2021;384(18):1705–18. doi:10.1056/NEJMoa2033400.</a:t>
            </a:r>
            <a:endParaRPr lang="tr-TR" sz="1000" dirty="0">
              <a:solidFill>
                <a:prstClr val="black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401455" y="1431638"/>
            <a:ext cx="90608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200" i="1" dirty="0" err="1" smtClean="0">
                <a:solidFill>
                  <a:srgbClr val="FF0000"/>
                </a:solidFill>
              </a:rPr>
              <a:t>Rifapentin</a:t>
            </a:r>
            <a:r>
              <a:rPr lang="tr-TR" sz="2200" i="1" dirty="0" smtClean="0">
                <a:solidFill>
                  <a:srgbClr val="FF0000"/>
                </a:solidFill>
              </a:rPr>
              <a:t> ve </a:t>
            </a:r>
            <a:r>
              <a:rPr lang="tr-TR" sz="2200" i="1" dirty="0" err="1" smtClean="0">
                <a:solidFill>
                  <a:srgbClr val="FF0000"/>
                </a:solidFill>
              </a:rPr>
              <a:t>moksifloksasin</a:t>
            </a:r>
            <a:r>
              <a:rPr lang="tr-TR" sz="2200" i="1" dirty="0" smtClean="0">
                <a:solidFill>
                  <a:srgbClr val="FF0000"/>
                </a:solidFill>
              </a:rPr>
              <a:t> içeren 4 aylık yeni önerilen rejim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12 yaş ve 40 kg üzerinde akciğer tüberkülozunda hastalık ağırlığına bakılmaksızın kullanılabilir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TB menenjit, yaygın TB, </a:t>
            </a:r>
            <a:r>
              <a:rPr lang="tr-TR" sz="2200" dirty="0" err="1" smtClean="0">
                <a:solidFill>
                  <a:prstClr val="black"/>
                </a:solidFill>
              </a:rPr>
              <a:t>osteoartikuler</a:t>
            </a:r>
            <a:r>
              <a:rPr lang="tr-TR" sz="2200" dirty="0" smtClean="0">
                <a:solidFill>
                  <a:prstClr val="black"/>
                </a:solidFill>
              </a:rPr>
              <a:t> TB ve </a:t>
            </a:r>
            <a:r>
              <a:rPr lang="tr-TR" sz="2200" dirty="0" err="1" smtClean="0">
                <a:solidFill>
                  <a:prstClr val="black"/>
                </a:solidFill>
              </a:rPr>
              <a:t>abdominal</a:t>
            </a:r>
            <a:r>
              <a:rPr lang="tr-TR" sz="2200" dirty="0" smtClean="0">
                <a:solidFill>
                  <a:prstClr val="black"/>
                </a:solidFill>
              </a:rPr>
              <a:t> TB de kullanılamaz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CD4 sayısı 100 ve altında olan HIV </a:t>
            </a:r>
            <a:r>
              <a:rPr lang="tr-TR" sz="2200" dirty="0" err="1" smtClean="0">
                <a:solidFill>
                  <a:prstClr val="black"/>
                </a:solidFill>
              </a:rPr>
              <a:t>lilerde</a:t>
            </a:r>
            <a:r>
              <a:rPr lang="tr-TR" sz="2200" dirty="0" smtClean="0">
                <a:solidFill>
                  <a:prstClr val="black"/>
                </a:solidFill>
              </a:rPr>
              <a:t> kullanılamaz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Hamile ve emzirenlerde kullanılamaz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Standart rejime gör oldukça pahalıdır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200" dirty="0">
              <a:solidFill>
                <a:prstClr val="black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8" y="0"/>
            <a:ext cx="2032734" cy="28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3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b="24217"/>
          <a:stretch/>
        </p:blipFill>
        <p:spPr>
          <a:xfrm>
            <a:off x="5871406" y="1274619"/>
            <a:ext cx="6230131" cy="402705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76950" y="2180442"/>
            <a:ext cx="53663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200" dirty="0" err="1" smtClean="0">
                <a:solidFill>
                  <a:prstClr val="black"/>
                </a:solidFill>
              </a:rPr>
              <a:t>Periferal</a:t>
            </a:r>
            <a:r>
              <a:rPr lang="tr-TR" sz="2200" dirty="0" smtClean="0">
                <a:solidFill>
                  <a:prstClr val="black"/>
                </a:solidFill>
              </a:rPr>
              <a:t> lenf </a:t>
            </a:r>
            <a:r>
              <a:rPr lang="tr-TR" sz="2200" dirty="0" err="1" smtClean="0">
                <a:solidFill>
                  <a:prstClr val="black"/>
                </a:solidFill>
              </a:rPr>
              <a:t>nodu</a:t>
            </a:r>
            <a:r>
              <a:rPr lang="tr-TR" sz="2200" dirty="0" smtClean="0">
                <a:solidFill>
                  <a:prstClr val="black"/>
                </a:solidFill>
              </a:rPr>
              <a:t> TB’de </a:t>
            </a:r>
            <a:r>
              <a:rPr lang="tr-TR" sz="2200" dirty="0" smtClean="0">
                <a:solidFill>
                  <a:srgbClr val="FF0000"/>
                </a:solidFill>
              </a:rPr>
              <a:t>kısaltılmış</a:t>
            </a:r>
            <a:r>
              <a:rPr lang="tr-TR" sz="2200" dirty="0" smtClean="0">
                <a:solidFill>
                  <a:prstClr val="black"/>
                </a:solidFill>
              </a:rPr>
              <a:t> 4 aylık tedaviler kullanılabilir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TB menenjitte 12 aylık kısa tedavi yerine, 6 aylık HRZ ve </a:t>
            </a:r>
            <a:r>
              <a:rPr lang="tr-TR" sz="2200" dirty="0" err="1" smtClean="0">
                <a:solidFill>
                  <a:prstClr val="black"/>
                </a:solidFill>
              </a:rPr>
              <a:t>Etionamid</a:t>
            </a:r>
            <a:r>
              <a:rPr lang="tr-TR" sz="2200" dirty="0" smtClean="0">
                <a:solidFill>
                  <a:prstClr val="black"/>
                </a:solidFill>
              </a:rPr>
              <a:t> (</a:t>
            </a:r>
            <a:r>
              <a:rPr lang="tr-TR" sz="2200" dirty="0" err="1" smtClean="0">
                <a:solidFill>
                  <a:prstClr val="black"/>
                </a:solidFill>
              </a:rPr>
              <a:t>Eto</a:t>
            </a:r>
            <a:r>
              <a:rPr lang="tr-TR" sz="2200" dirty="0" smtClean="0">
                <a:solidFill>
                  <a:prstClr val="black"/>
                </a:solidFill>
              </a:rPr>
              <a:t>) kullanılabilir  </a:t>
            </a:r>
            <a:endParaRPr lang="tr-TR" sz="2200" dirty="0">
              <a:solidFill>
                <a:prstClr val="black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185494" y="120073"/>
            <a:ext cx="5034870" cy="107721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tr-TR" sz="3200" dirty="0">
                <a:solidFill>
                  <a:prstClr val="black"/>
                </a:solidFill>
              </a:rPr>
              <a:t>Akciğer dışı </a:t>
            </a:r>
            <a:r>
              <a:rPr lang="tr-TR" sz="3200" dirty="0" smtClean="0">
                <a:solidFill>
                  <a:prstClr val="black"/>
                </a:solidFill>
              </a:rPr>
              <a:t>TB’de yenilikler</a:t>
            </a:r>
            <a:endParaRPr lang="tr-TR" sz="3200" dirty="0">
              <a:solidFill>
                <a:prstClr val="black"/>
              </a:solidFill>
            </a:endParaRPr>
          </a:p>
        </p:txBody>
      </p:sp>
      <p:sp>
        <p:nvSpPr>
          <p:cNvPr id="5" name="Sağ Ok 4"/>
          <p:cNvSpPr/>
          <p:nvPr/>
        </p:nvSpPr>
        <p:spPr>
          <a:xfrm>
            <a:off x="5652655" y="4729018"/>
            <a:ext cx="526472" cy="147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2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57258"/>
          <a:stretch/>
        </p:blipFill>
        <p:spPr>
          <a:xfrm>
            <a:off x="2585052" y="461816"/>
            <a:ext cx="5839640" cy="282170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8" y="0"/>
            <a:ext cx="2032734" cy="286402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585052" y="3343568"/>
            <a:ext cx="8396983" cy="212365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Hem başlangıç hem idame fazında ilaçların günlük kullanımı önerilmektedir, haftada 3 günlük kullanım önerilmemektedir.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prstClr val="black"/>
                </a:solidFill>
              </a:rPr>
              <a:t>İmkan varsa fiks, kombine dozlar içeren </a:t>
            </a:r>
            <a:r>
              <a:rPr lang="tr-TR" sz="2200" dirty="0">
                <a:solidFill>
                  <a:prstClr val="black"/>
                </a:solidFill>
              </a:rPr>
              <a:t>suda eriyebilir </a:t>
            </a:r>
            <a:r>
              <a:rPr lang="tr-TR" sz="2200" dirty="0" err="1" smtClean="0">
                <a:solidFill>
                  <a:prstClr val="black"/>
                </a:solidFill>
              </a:rPr>
              <a:t>preperatlar</a:t>
            </a:r>
            <a:r>
              <a:rPr lang="tr-TR" sz="2200" dirty="0" smtClean="0">
                <a:solidFill>
                  <a:prstClr val="black"/>
                </a:solidFill>
              </a:rPr>
              <a:t> kullanılmalıdır ( 50 ml suda eritilip 10 dakikada tüketilmelidir)</a:t>
            </a:r>
            <a:endParaRPr lang="tr-TR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1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53499" b="15299"/>
          <a:stretch/>
        </p:blipFill>
        <p:spPr>
          <a:xfrm>
            <a:off x="609600" y="1948873"/>
            <a:ext cx="9561266" cy="33528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807855" y="858983"/>
            <a:ext cx="5451621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tr-TR" sz="2400" dirty="0" smtClean="0">
                <a:solidFill>
                  <a:prstClr val="black"/>
                </a:solidFill>
              </a:rPr>
              <a:t>Kombine </a:t>
            </a:r>
            <a:r>
              <a:rPr lang="tr-TR" sz="2400" dirty="0" err="1" smtClean="0">
                <a:solidFill>
                  <a:prstClr val="black"/>
                </a:solidFill>
              </a:rPr>
              <a:t>preperatlar</a:t>
            </a:r>
            <a:r>
              <a:rPr lang="tr-TR" sz="2400" dirty="0" smtClean="0">
                <a:solidFill>
                  <a:prstClr val="black"/>
                </a:solidFill>
              </a:rPr>
              <a:t> ve kg’a göre dozajları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099127" y="5902036"/>
            <a:ext cx="446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</a:rPr>
              <a:t>*</a:t>
            </a:r>
            <a:r>
              <a:rPr lang="tr-TR" dirty="0">
                <a:solidFill>
                  <a:prstClr val="black"/>
                </a:solidFill>
              </a:rPr>
              <a:t>E</a:t>
            </a:r>
            <a:r>
              <a:rPr lang="tr-TR" dirty="0" smtClean="0">
                <a:solidFill>
                  <a:prstClr val="black"/>
                </a:solidFill>
              </a:rPr>
              <a:t>rişkin </a:t>
            </a:r>
            <a:r>
              <a:rPr lang="tr-TR" dirty="0" err="1" smtClean="0">
                <a:solidFill>
                  <a:prstClr val="black"/>
                </a:solidFill>
              </a:rPr>
              <a:t>fix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preperatlar</a:t>
            </a:r>
            <a:r>
              <a:rPr lang="tr-TR" dirty="0" smtClean="0">
                <a:solidFill>
                  <a:prstClr val="black"/>
                </a:solidFill>
              </a:rPr>
              <a:t>: H/R 75/150, Z 400 mg</a:t>
            </a:r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1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29938" b="40360"/>
          <a:stretch/>
        </p:blipFill>
        <p:spPr>
          <a:xfrm>
            <a:off x="2369742" y="572656"/>
            <a:ext cx="6672199" cy="285403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3616" t="69040" r="8809" b="5273"/>
          <a:stretch/>
        </p:blipFill>
        <p:spPr>
          <a:xfrm>
            <a:off x="2517523" y="4110058"/>
            <a:ext cx="6012873" cy="254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789381" y="166254"/>
            <a:ext cx="453117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</a:rPr>
              <a:t>25 kg üstü fiks kombine ilaç dozları ilaç dozları 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789381" y="3602059"/>
            <a:ext cx="536756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dirty="0" err="1" smtClean="0">
                <a:solidFill>
                  <a:prstClr val="black"/>
                </a:solidFill>
              </a:rPr>
              <a:t>Rifapentin</a:t>
            </a:r>
            <a:r>
              <a:rPr lang="tr-TR" dirty="0" smtClean="0">
                <a:solidFill>
                  <a:prstClr val="black"/>
                </a:solidFill>
              </a:rPr>
              <a:t> ve </a:t>
            </a:r>
            <a:r>
              <a:rPr lang="tr-TR" dirty="0" err="1" smtClean="0">
                <a:solidFill>
                  <a:prstClr val="black"/>
                </a:solidFill>
              </a:rPr>
              <a:t>moksifloksasin</a:t>
            </a:r>
            <a:r>
              <a:rPr lang="tr-TR" dirty="0" smtClean="0">
                <a:solidFill>
                  <a:prstClr val="black"/>
                </a:solidFill>
              </a:rPr>
              <a:t> içeren rejim tedavi dozları </a:t>
            </a:r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4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2807855" y="1607127"/>
            <a:ext cx="379745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Rutin KCFT kontrolüne gerek yok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Klinik gereklilik halinde bak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prstClr val="black"/>
                </a:solidFill>
              </a:rPr>
              <a:t>KC hassasiyeti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dirty="0" err="1" smtClean="0">
                <a:solidFill>
                  <a:prstClr val="black"/>
                </a:solidFill>
              </a:rPr>
              <a:t>Hepatomegali</a:t>
            </a:r>
            <a:endParaRPr lang="tr-TR" dirty="0" smtClean="0">
              <a:solidFill>
                <a:prstClr val="black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dirty="0" err="1" smtClean="0">
                <a:solidFill>
                  <a:prstClr val="black"/>
                </a:solidFill>
              </a:rPr>
              <a:t>Persistan</a:t>
            </a:r>
            <a:r>
              <a:rPr lang="tr-TR" dirty="0" smtClean="0">
                <a:solidFill>
                  <a:prstClr val="black"/>
                </a:solidFill>
              </a:rPr>
              <a:t> bulantı, kusma, iştahsızlık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prstClr val="black"/>
                </a:solidFill>
              </a:rPr>
              <a:t>Sarılık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2738252" y="659080"/>
            <a:ext cx="716273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prstClr val="black"/>
                </a:solidFill>
              </a:rPr>
              <a:t>İlaç yan etkileri ve izleminde yeni öneriler </a:t>
            </a:r>
            <a:endParaRPr lang="tr-TR" sz="3200" dirty="0">
              <a:solidFill>
                <a:prstClr val="black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8" y="-36945"/>
            <a:ext cx="2032734" cy="28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6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F26F88B-949C-4B0E-BCAE-21FE375B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118" y="281998"/>
            <a:ext cx="6975764" cy="111533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tr-TR" sz="2800" dirty="0" err="1"/>
              <a:t>Hepatotoksisite</a:t>
            </a:r>
            <a:r>
              <a:rPr lang="tr-TR" sz="2800" dirty="0"/>
              <a:t> durumunda </a:t>
            </a:r>
            <a:r>
              <a:rPr lang="tr-TR" sz="2800" dirty="0" smtClean="0"/>
              <a:t>yapılacaklarla </a:t>
            </a:r>
            <a:r>
              <a:rPr lang="tr-TR" sz="2800" dirty="0"/>
              <a:t>ilgili mevcut SB rehber önerisi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29CFD81-219D-48AA-B49F-1C7C3ECA7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875" y="1979145"/>
            <a:ext cx="10515600" cy="4351338"/>
          </a:xfrm>
        </p:spPr>
        <p:txBody>
          <a:bodyPr>
            <a:noAutofit/>
          </a:bodyPr>
          <a:lstStyle/>
          <a:p>
            <a:pPr algn="l"/>
            <a:r>
              <a:rPr lang="es-ES" sz="2000" b="0" i="0" u="none" strike="noStrike" baseline="0" dirty="0">
                <a:latin typeface="Calibri" panose="020F0502020204030204" pitchFamily="34" charset="0"/>
              </a:rPr>
              <a:t>İlaçların </a:t>
            </a:r>
            <a:r>
              <a:rPr lang="es-ES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tamamı </a:t>
            </a:r>
            <a:r>
              <a:rPr lang="es-ES" sz="2000" b="0" i="0" u="none" strike="noStrike" baseline="0" dirty="0">
                <a:latin typeface="Calibri" panose="020F0502020204030204" pitchFamily="34" charset="0"/>
              </a:rPr>
              <a:t>hemen kesilir. </a:t>
            </a:r>
            <a:endParaRPr lang="tr-TR" sz="2000" b="0" i="0" u="none" strike="noStrike" baseline="0" dirty="0">
              <a:latin typeface="Calibri" panose="020F050202020403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b="0" i="0" u="none" strike="noStrike" baseline="0" dirty="0">
                <a:latin typeface="Calibri" panose="020F0502020204030204" pitchFamily="34" charset="0"/>
              </a:rPr>
              <a:t>İlaçlar kesilince, hastanın kliniği acil tedaviyi sürdürmeyi gerektiriyorsa, </a:t>
            </a:r>
            <a:r>
              <a:rPr lang="tr-TR" sz="20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hepatotoksik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olmayan tedavi hemen başlanır.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</a:rPr>
              <a:t>İki hafta içinde </a:t>
            </a:r>
            <a:r>
              <a:rPr lang="tr-TR" sz="2000" dirty="0" err="1">
                <a:latin typeface="Calibri" panose="020F0502020204030204" pitchFamily="34" charset="0"/>
              </a:rPr>
              <a:t>transaminazlar</a:t>
            </a:r>
            <a:r>
              <a:rPr lang="tr-TR" sz="2000" dirty="0">
                <a:latin typeface="Calibri" panose="020F0502020204030204" pitchFamily="34" charset="0"/>
              </a:rPr>
              <a:t> ya da </a:t>
            </a:r>
            <a:r>
              <a:rPr lang="tr-TR" sz="2000" dirty="0" err="1">
                <a:latin typeface="Calibri" panose="020F0502020204030204" pitchFamily="34" charset="0"/>
              </a:rPr>
              <a:t>bilirubin</a:t>
            </a:r>
            <a:r>
              <a:rPr lang="tr-TR" sz="2000" dirty="0">
                <a:latin typeface="Calibri" panose="020F0502020204030204" pitchFamily="34" charset="0"/>
              </a:rPr>
              <a:t> düşmezse yine </a:t>
            </a:r>
            <a:r>
              <a:rPr lang="tr-TR" sz="2000" dirty="0" err="1">
                <a:solidFill>
                  <a:srgbClr val="FF0000"/>
                </a:solidFill>
                <a:latin typeface="Calibri" panose="020F0502020204030204" pitchFamily="34" charset="0"/>
              </a:rPr>
              <a:t>hepatotoksik</a:t>
            </a:r>
            <a:r>
              <a:rPr lang="tr-TR" sz="2000" dirty="0">
                <a:solidFill>
                  <a:srgbClr val="FF0000"/>
                </a:solidFill>
                <a:latin typeface="Calibri" panose="020F0502020204030204" pitchFamily="34" charset="0"/>
              </a:rPr>
              <a:t> olmayan bir tedavi </a:t>
            </a:r>
            <a:r>
              <a:rPr lang="tr-TR" sz="2000" dirty="0">
                <a:latin typeface="Calibri" panose="020F0502020204030204" pitchFamily="34" charset="0"/>
              </a:rPr>
              <a:t>rejimine başlanır.</a:t>
            </a:r>
          </a:p>
          <a:p>
            <a:pPr algn="l"/>
            <a:r>
              <a:rPr lang="tr-TR" sz="2000" b="0" i="0" u="none" strike="noStrike" baseline="0" dirty="0">
                <a:latin typeface="Calibri" panose="020F0502020204030204" pitchFamily="34" charset="0"/>
              </a:rPr>
              <a:t>KC fonksiyonları normal değerlere ya da bazı olgularda normalin iki katının altına düşünce aynı ilaçların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tümüne birden tam doz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başlanır. </a:t>
            </a:r>
          </a:p>
          <a:p>
            <a:pPr algn="l"/>
            <a:r>
              <a:rPr lang="tr-TR" sz="2000" b="0" i="0" u="none" strike="noStrike" baseline="0" dirty="0">
                <a:latin typeface="Calibri" panose="020F0502020204030204" pitchFamily="34" charset="0"/>
              </a:rPr>
              <a:t>Başlangıç tedavisine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hepatotoksisite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sonrası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ikinci kez başlandığında TEKRAR 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ilaca bağlı 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hepatotoksisite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görülen hastalarda iki seçenek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dirty="0" err="1">
                <a:latin typeface="Calibri" panose="020F0502020204030204" pitchFamily="34" charset="0"/>
              </a:rPr>
              <a:t>H</a:t>
            </a:r>
            <a:r>
              <a:rPr lang="tr-TR" sz="2000" b="0" i="0" u="none" strike="noStrike" baseline="0" dirty="0" err="1">
                <a:latin typeface="Calibri" panose="020F0502020204030204" pitchFamily="34" charset="0"/>
              </a:rPr>
              <a:t>epatotoksik</a:t>
            </a:r>
            <a:r>
              <a:rPr lang="tr-TR" sz="2000" b="0" i="0" u="none" strike="noStrike" baseline="0" dirty="0">
                <a:latin typeface="Calibri" panose="020F0502020204030204" pitchFamily="34" charset="0"/>
              </a:rPr>
              <a:t> olmayan bir tedavi rejimi başlanır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</a:rPr>
              <a:t>Ya da ilaçlar tek tek ve düşük dozlarda başlanılır ve artırılarak devam edilir (ER-H-Z sırasıyla)</a:t>
            </a:r>
            <a:endParaRPr lang="tr-TR" sz="2000" dirty="0"/>
          </a:p>
        </p:txBody>
      </p:sp>
      <p:pic>
        <p:nvPicPr>
          <p:cNvPr id="4" name="İçerik Yer Tutucusu 6">
            <a:extLst>
              <a:ext uri="{FF2B5EF4-FFF2-40B4-BE49-F238E27FC236}">
                <a16:creationId xmlns:a16="http://schemas.microsoft.com/office/drawing/2014/main" xmlns="" id="{D3E9781E-EDE0-FA23-348B-6722F09AA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5" y="75353"/>
            <a:ext cx="1315510" cy="18668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93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2713B6C-8824-4FBD-910D-DFFEC30B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254" y="345994"/>
            <a:ext cx="5470237" cy="1325563"/>
          </a:xfrm>
        </p:spPr>
        <p:txBody>
          <a:bodyPr/>
          <a:lstStyle/>
          <a:p>
            <a:r>
              <a:rPr lang="tr-TR" dirty="0" smtClean="0"/>
              <a:t>Eski öneri tablosu </a:t>
            </a:r>
            <a:endParaRPr lang="tr-TR" dirty="0"/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xmlns="" id="{9895E62F-0715-445C-890D-C912D2A2DEB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248558" y="2161743"/>
          <a:ext cx="10515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xmlns="" val="2813674442"/>
                    </a:ext>
                  </a:extLst>
                </a:gridCol>
                <a:gridCol w="9715500">
                  <a:extLst>
                    <a:ext uri="{9D8B030D-6E8A-4147-A177-3AD203B41FA5}">
                      <a16:colId xmlns:a16="http://schemas.microsoft.com/office/drawing/2014/main" xmlns="" val="21824023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Gün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İlaç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4928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 tam doz, R 150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9969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300 mg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694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3.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3771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100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078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200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1227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tam doz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0247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tam doz , Z 250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7978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tam doz , Z 500 mg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361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E tam doz, R tam doz, H tam doz , Z tam doz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5426170"/>
                  </a:ext>
                </a:extLst>
              </a:tr>
            </a:tbl>
          </a:graphicData>
        </a:graphic>
      </p:graphicFrame>
      <p:pic>
        <p:nvPicPr>
          <p:cNvPr id="5" name="İçerik Yer Tutucusu 6">
            <a:extLst>
              <a:ext uri="{FF2B5EF4-FFF2-40B4-BE49-F238E27FC236}">
                <a16:creationId xmlns:a16="http://schemas.microsoft.com/office/drawing/2014/main" xmlns="" id="{D3E9781E-EDE0-FA23-348B-6722F09AA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5" y="75353"/>
            <a:ext cx="1315510" cy="18668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41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367969" y="1902692"/>
            <a:ext cx="10414329" cy="4247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Asemptomatik</a:t>
            </a:r>
            <a:r>
              <a:rPr lang="tr-TR" dirty="0" smtClean="0">
                <a:solidFill>
                  <a:prstClr val="black"/>
                </a:solidFill>
              </a:rPr>
              <a:t> hastada AST ve ALT normal üst limitin 5 katı olduğunda ya da </a:t>
            </a:r>
            <a:r>
              <a:rPr lang="tr-TR" dirty="0" err="1" smtClean="0">
                <a:solidFill>
                  <a:prstClr val="black"/>
                </a:solidFill>
              </a:rPr>
              <a:t>semptomatik</a:t>
            </a:r>
            <a:r>
              <a:rPr lang="tr-TR" dirty="0" smtClean="0">
                <a:solidFill>
                  <a:prstClr val="black"/>
                </a:solidFill>
              </a:rPr>
              <a:t> hastada 3 kat ve üzeri olduğunda ya da </a:t>
            </a:r>
            <a:r>
              <a:rPr lang="tr-TR" dirty="0" err="1" smtClean="0">
                <a:solidFill>
                  <a:prstClr val="black"/>
                </a:solidFill>
              </a:rPr>
              <a:t>billirubin</a:t>
            </a:r>
            <a:r>
              <a:rPr lang="tr-TR" dirty="0" smtClean="0">
                <a:solidFill>
                  <a:prstClr val="black"/>
                </a:solidFill>
              </a:rPr>
              <a:t> 1.5 mg ve üzeri olduğunda ilaçlar kesilir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KCFT yüksekliğine neden olan diğer durumlar da araştırılır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</a:rPr>
              <a:t>KCFT normalin 2 katı ve altına indiğinde önce </a:t>
            </a:r>
            <a:r>
              <a:rPr lang="tr-TR" dirty="0" err="1" smtClean="0">
                <a:solidFill>
                  <a:srgbClr val="FF0000"/>
                </a:solidFill>
              </a:rPr>
              <a:t>rifampisin</a:t>
            </a:r>
            <a:r>
              <a:rPr lang="tr-TR" dirty="0" smtClean="0">
                <a:solidFill>
                  <a:srgbClr val="FF0000"/>
                </a:solidFill>
              </a:rPr>
              <a:t>- </a:t>
            </a:r>
            <a:r>
              <a:rPr lang="tr-TR" dirty="0" err="1" smtClean="0">
                <a:solidFill>
                  <a:srgbClr val="FF0000"/>
                </a:solidFill>
              </a:rPr>
              <a:t>etambutol</a:t>
            </a:r>
            <a:r>
              <a:rPr lang="tr-TR" dirty="0" smtClean="0">
                <a:solidFill>
                  <a:srgbClr val="FF0000"/>
                </a:solidFill>
              </a:rPr>
              <a:t> başlanır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3-7 günde bir KCFT enzimleri tekrar bakılır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KCFT stabil ise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izoniazid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>
                <a:solidFill>
                  <a:prstClr val="black"/>
                </a:solidFill>
              </a:rPr>
              <a:t>başlanır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prstClr val="black"/>
                </a:solidFill>
              </a:rPr>
              <a:t>KC enzimleri stabil ise HRE olarak tedavi 9 ay devam edilir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FF0000"/>
                </a:solidFill>
              </a:rPr>
              <a:t>Prazinamid</a:t>
            </a:r>
            <a:r>
              <a:rPr lang="tr-TR" dirty="0" smtClean="0">
                <a:solidFill>
                  <a:srgbClr val="FF0000"/>
                </a:solidFill>
              </a:rPr>
              <a:t> tekrar başlanmaz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prstClr val="black"/>
                </a:solidFill>
              </a:rPr>
              <a:t>Rifampisin</a:t>
            </a:r>
            <a:r>
              <a:rPr lang="tr-TR" dirty="0" smtClean="0">
                <a:solidFill>
                  <a:prstClr val="black"/>
                </a:solidFill>
              </a:rPr>
              <a:t> ilavesinden sonra KC enzimleri tekrar yükselirse ya da baştan itibaren hiç düşmezse </a:t>
            </a:r>
            <a:r>
              <a:rPr lang="tr-TR" dirty="0" err="1" smtClean="0">
                <a:solidFill>
                  <a:prstClr val="black"/>
                </a:solidFill>
              </a:rPr>
              <a:t>hepatotoksik</a:t>
            </a:r>
            <a:r>
              <a:rPr lang="tr-TR" dirty="0" smtClean="0">
                <a:solidFill>
                  <a:prstClr val="black"/>
                </a:solidFill>
              </a:rPr>
              <a:t> olmayan rejime geçilir</a:t>
            </a:r>
            <a:r>
              <a:rPr lang="tr-TR" dirty="0">
                <a:solidFill>
                  <a:prstClr val="black"/>
                </a:solidFill>
              </a:rPr>
              <a:t>?</a:t>
            </a:r>
            <a:endParaRPr lang="tr-TR" dirty="0" smtClean="0">
              <a:solidFill>
                <a:prstClr val="black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15" y="212438"/>
            <a:ext cx="1199654" cy="1690254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2872509" y="609600"/>
            <a:ext cx="253357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prstClr val="black"/>
                </a:solidFill>
              </a:rPr>
              <a:t>Yeni öneriler</a:t>
            </a:r>
          </a:p>
        </p:txBody>
      </p:sp>
    </p:spTree>
    <p:extLst>
      <p:ext uri="{BB962C8B-B14F-4D97-AF65-F5344CB8AC3E}">
        <p14:creationId xmlns:p14="http://schemas.microsoft.com/office/powerpoint/2010/main" val="304571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A5236DB-ED41-40DD-84A3-C0784B11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841509" cy="678584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r-TR" sz="2800" dirty="0" err="1">
                <a:latin typeface="Calibri-Bold"/>
              </a:rPr>
              <a:t>Hepatotoksik</a:t>
            </a:r>
            <a:r>
              <a:rPr lang="tr-TR" sz="2800" dirty="0">
                <a:latin typeface="Calibri-Bold"/>
              </a:rPr>
              <a:t> olmayan rejim </a:t>
            </a:r>
            <a:r>
              <a:rPr lang="tr-TR" sz="2800" dirty="0" smtClean="0">
                <a:latin typeface="Calibri-Bold"/>
              </a:rPr>
              <a:t>mevcut/ </a:t>
            </a:r>
            <a:r>
              <a:rPr lang="tr-TR" sz="2800" dirty="0">
                <a:latin typeface="Calibri-Bold"/>
              </a:rPr>
              <a:t>SB rehber önerisi</a:t>
            </a:r>
            <a:endParaRPr lang="tr-TR" sz="2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7D3E501-1B0F-4DF3-9E1C-449FB5364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91" y="1108370"/>
            <a:ext cx="10515600" cy="520930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Etambutol, 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streptomisin,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moksifloksasin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sikloserin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başlanır.</a:t>
            </a:r>
          </a:p>
          <a:p>
            <a:pPr algn="l">
              <a:lnSpc>
                <a:spcPct val="150000"/>
              </a:lnSpc>
            </a:pP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Transaminazlar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ve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bilirubin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normale dönünce </a:t>
            </a: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önce R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eklenir.</a:t>
            </a:r>
          </a:p>
          <a:p>
            <a:pPr algn="l">
              <a:lnSpc>
                <a:spcPct val="150000"/>
              </a:lnSpc>
            </a:pPr>
            <a:r>
              <a:rPr lang="tr-TR" sz="1800" b="0" i="0" u="none" strike="noStrike" baseline="0" dirty="0">
                <a:latin typeface="Calibri" panose="020F0502020204030204" pitchFamily="34" charset="0"/>
              </a:rPr>
              <a:t>10 gün içinde birkaç kez bakılan karaciğer fonksiyonları normal seyir gösterirse, hastanın kliniği ve özelliklerini dikkate alarak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sikloserin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ya da streptomisin ilaçlarından birisi tedaviden çıkarılabilir.</a:t>
            </a:r>
          </a:p>
          <a:p>
            <a:pPr algn="l">
              <a:lnSpc>
                <a:spcPct val="150000"/>
              </a:lnSpc>
            </a:pPr>
            <a:r>
              <a:rPr lang="tr-TR" sz="1800" b="0" i="0" u="none" strike="noStrike" baseline="0" dirty="0">
                <a:latin typeface="Calibri" panose="020F0502020204030204" pitchFamily="34" charset="0"/>
              </a:rPr>
              <a:t>10 gün içinde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hepatotoksisite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görülürse sadece R kesilir. Önceki 4 ilaçla tedavi sürdürülür.</a:t>
            </a:r>
          </a:p>
          <a:p>
            <a:pPr algn="l">
              <a:lnSpc>
                <a:spcPct val="150000"/>
              </a:lnSpc>
            </a:pPr>
            <a:r>
              <a:rPr lang="tr-T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İkinci olarak H eklenir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. Takip aynen R eklenince yapıldığı şekilde yapılır. </a:t>
            </a:r>
          </a:p>
          <a:p>
            <a:pPr algn="l">
              <a:lnSpc>
                <a:spcPct val="150000"/>
              </a:lnSpc>
            </a:pPr>
            <a:r>
              <a:rPr lang="tr-TR" sz="1800" b="0" i="0" u="none" strike="noStrike" baseline="0" dirty="0">
                <a:latin typeface="Calibri" panose="020F0502020204030204" pitchFamily="34" charset="0"/>
              </a:rPr>
              <a:t>H ve R ile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hepatotoksisite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olmazsa HRE + MOKS tedavisi 9 ay </a:t>
            </a:r>
            <a:r>
              <a:rPr lang="tr-TR" sz="1800" b="0" i="0" u="none" strike="noStrike" baseline="0" dirty="0" smtClean="0">
                <a:latin typeface="Calibri" panose="020F0502020204030204" pitchFamily="34" charset="0"/>
              </a:rPr>
              <a:t>sürdürülür</a:t>
            </a:r>
          </a:p>
          <a:p>
            <a:pPr>
              <a:lnSpc>
                <a:spcPct val="150000"/>
              </a:lnSpc>
            </a:pPr>
            <a:r>
              <a:rPr lang="tr-TR" sz="1800" dirty="0">
                <a:latin typeface="Calibri" panose="020F0502020204030204" pitchFamily="34" charset="0"/>
              </a:rPr>
              <a:t>H ile </a:t>
            </a:r>
            <a:r>
              <a:rPr lang="tr-TR" sz="1800" dirty="0" err="1">
                <a:latin typeface="Calibri" panose="020F0502020204030204" pitchFamily="34" charset="0"/>
              </a:rPr>
              <a:t>hepatotoksisite</a:t>
            </a:r>
            <a:r>
              <a:rPr lang="tr-TR" sz="1800" dirty="0">
                <a:latin typeface="Calibri" panose="020F0502020204030204" pitchFamily="34" charset="0"/>
              </a:rPr>
              <a:t> olur, R ile olmazsa; RE + MOKS + (SM veya CYC) </a:t>
            </a:r>
            <a:r>
              <a:rPr lang="pt-BR" sz="1800" dirty="0">
                <a:latin typeface="Calibri" panose="020F0502020204030204" pitchFamily="34" charset="0"/>
              </a:rPr>
              <a:t>devam edilir (Süre 9-12 ay).</a:t>
            </a:r>
          </a:p>
          <a:p>
            <a:pPr>
              <a:lnSpc>
                <a:spcPct val="150000"/>
              </a:lnSpc>
            </a:pPr>
            <a:r>
              <a:rPr lang="pt-BR" sz="1800" dirty="0">
                <a:latin typeface="Calibri" panose="020F0502020204030204" pitchFamily="34" charset="0"/>
              </a:rPr>
              <a:t>R ile hepatotoksisite olur, H ile olmazsa; HES + MOKS ile sürdürülür</a:t>
            </a:r>
            <a:r>
              <a:rPr lang="tr-TR" sz="1800" dirty="0">
                <a:latin typeface="Calibri" panose="020F0502020204030204" pitchFamily="34" charset="0"/>
              </a:rPr>
              <a:t> (Süre 18 ay)</a:t>
            </a:r>
          </a:p>
          <a:p>
            <a:pPr>
              <a:lnSpc>
                <a:spcPct val="150000"/>
              </a:lnSpc>
            </a:pPr>
            <a:r>
              <a:rPr lang="tr-TR" sz="1800" dirty="0">
                <a:latin typeface="Calibri" panose="020F0502020204030204" pitchFamily="34" charset="0"/>
              </a:rPr>
              <a:t>Hem R, hem de H ile </a:t>
            </a:r>
            <a:r>
              <a:rPr lang="tr-TR" sz="1800" dirty="0" err="1">
                <a:latin typeface="Calibri" panose="020F0502020204030204" pitchFamily="34" charset="0"/>
              </a:rPr>
              <a:t>hepatotoksisite</a:t>
            </a:r>
            <a:r>
              <a:rPr lang="tr-TR" sz="1800" dirty="0">
                <a:latin typeface="Calibri" panose="020F0502020204030204" pitchFamily="34" charset="0"/>
              </a:rPr>
              <a:t> olursa; ES + MOKS + CYC ile tedavi sürdürülür (Süre, kültür negatif olduktan sonra 18 ay).</a:t>
            </a:r>
          </a:p>
          <a:p>
            <a:pPr algn="l">
              <a:lnSpc>
                <a:spcPct val="150000"/>
              </a:lnSpc>
            </a:pPr>
            <a:endParaRPr lang="tr-TR" sz="18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4" name="İçerik Yer Tutucusu 6">
            <a:extLst>
              <a:ext uri="{FF2B5EF4-FFF2-40B4-BE49-F238E27FC236}">
                <a16:creationId xmlns:a16="http://schemas.microsoft.com/office/drawing/2014/main" xmlns="" id="{D3E9781E-EDE0-FA23-348B-6722F09AA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4055" y="174946"/>
            <a:ext cx="1315510" cy="18668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46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Şabl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zmialem Vakıf Üniversitesi Powerpoint Sunum Şablonu - Türkçe 250220" id="{925DEC35-2425-4033-BE8B-4CEC1FCDAA28}" vid="{8F1902D9-963C-4ADA-8D22-28790AE1EDD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Görüntü" ma:contentTypeID="0x0101009148F5A04DDD49CBA7127AADA5FB792B00AADE34325A8B49CDA8BB4DB53328F2140045C8159FA02F0F4BB542CD27D0252FA0" ma:contentTypeVersion="1" ma:contentTypeDescription="Resim yükleyin." ma:contentTypeScope="" ma:versionID="b996fac04e970d3c42a012407e5aff4d">
  <xsd:schema xmlns:xsd="http://www.w3.org/2001/XMLSchema" xmlns:xs="http://www.w3.org/2001/XMLSchema" xmlns:p="http://schemas.microsoft.com/office/2006/metadata/properties" xmlns:ns1="http://schemas.microsoft.com/sharepoint/v3" xmlns:ns2="C1C0D652-C8CA-474A-85DD-D2644EB70FF9" xmlns:ns3="http://schemas.microsoft.com/sharepoint/v3/fields" xmlns:ns4="13dbcf05-ea33-4c3c-9383-3c4d054296f2" targetNamespace="http://schemas.microsoft.com/office/2006/metadata/properties" ma:root="true" ma:fieldsID="607e3995bd52686e75652c5da446bf8d" ns1:_="" ns2:_="" ns3:_="" ns4:_="">
    <xsd:import namespace="http://schemas.microsoft.com/sharepoint/v3"/>
    <xsd:import namespace="C1C0D652-C8CA-474A-85DD-D2644EB70FF9"/>
    <xsd:import namespace="http://schemas.microsoft.com/sharepoint/v3/fields"/>
    <xsd:import namespace="13dbcf05-ea33-4c3c-9383-3c4d054296f2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SiraNo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Yolu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Dosya Türü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Dosya Türü" ma:hidden="true" ma:internalName="HTML_x0020_File_x0020_Type" ma:readOnly="true">
      <xsd:simpleType>
        <xsd:restriction base="dms:Text"/>
      </xsd:simpleType>
    </xsd:element>
    <xsd:element name="FSObjType" ma:index="11" nillable="true" ma:displayName="Öğe Türü" ma:hidden="true" ma:list="Docs" ma:internalName="FSObjType" ma:readOnly="true" ma:showField="FSType">
      <xsd:simpleType>
        <xsd:restriction base="dms:Lookup"/>
      </xsd:simpleType>
    </xsd:element>
    <xsd:element name="PublishingStartDate" ma:index="28" nillable="true" ma:displayName="Zamanlama Başlangıç Tarihi" ma:description="" ma:hidden="true" ma:internalName="PublishingStartDate">
      <xsd:simpleType>
        <xsd:restriction base="dms:Unknown"/>
      </xsd:simpleType>
    </xsd:element>
    <xsd:element name="PublishingExpirationDate" ma:index="29" nillable="true" ma:displayName="Zamanlama Bitiş Tarihi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C0D652-C8CA-474A-85DD-D2644EB70FF9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Küçük Resim Var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Önizleme Var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Genişlik" ma:internalName="ImageWidth" ma:readOnly="true">
      <xsd:simpleType>
        <xsd:restriction base="dms:Unknown"/>
      </xsd:simpleType>
    </xsd:element>
    <xsd:element name="ImageHeight" ma:index="22" nillable="true" ma:displayName="Yükseklik" ma:internalName="ImageHeight" ma:readOnly="true">
      <xsd:simpleType>
        <xsd:restriction base="dms:Unknown"/>
      </xsd:simpleType>
    </xsd:element>
    <xsd:element name="ImageCreateDate" ma:index="25" nillable="true" ma:displayName="Resmin Çekildiği Tarih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Telif Hakkı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dbcf05-ea33-4c3c-9383-3c4d054296f2" elementFormDefault="qualified">
    <xsd:import namespace="http://schemas.microsoft.com/office/2006/documentManagement/types"/>
    <xsd:import namespace="http://schemas.microsoft.com/office/infopath/2007/PartnerControls"/>
    <xsd:element name="SiraNo" ma:index="27" nillable="true" ma:displayName="SiraNo" ma:internalName="SiraNo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Yazar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 ma:index="23" ma:displayName="Açıklamalar"/>
        <xsd:element name="keywords" minOccurs="0" maxOccurs="1" type="xsd:string" ma:index="14" ma:displayName="Anahtar Sözcükler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C1C0D652-C8CA-474A-85DD-D2644EB70FF9" xsi:nil="true"/>
    <PublishingExpirationDate xmlns="http://schemas.microsoft.com/sharepoint/v3" xsi:nil="true"/>
    <SiraNo xmlns="13dbcf05-ea33-4c3c-9383-3c4d054296f2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D16DA595-E325-4979-9D34-99D1A6A89F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E269E4-49DA-44EF-A0C0-234802FE8F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1C0D652-C8CA-474A-85DD-D2644EB70FF9"/>
    <ds:schemaRef ds:uri="http://schemas.microsoft.com/sharepoint/v3/fields"/>
    <ds:schemaRef ds:uri="13dbcf05-ea33-4c3c-9383-3c4d054296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ABF283-1A97-436C-ADED-B68465FB91CC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sharepoint/v3/fields"/>
    <ds:schemaRef ds:uri="http://schemas.microsoft.com/office/infopath/2007/PartnerControls"/>
    <ds:schemaRef ds:uri="http://schemas.openxmlformats.org/package/2006/metadata/core-properties"/>
    <ds:schemaRef ds:uri="13dbcf05-ea33-4c3c-9383-3c4d054296f2"/>
    <ds:schemaRef ds:uri="C1C0D652-C8CA-474A-85DD-D2644EB70FF9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Bezmialem-Vakif-universitesi-powerpoint-sunum-sablonu-Turkce-250220</Template>
  <TotalTime>1317</TotalTime>
  <Words>5812</Words>
  <Application>Microsoft Office PowerPoint</Application>
  <PresentationFormat>Geniş ekran</PresentationFormat>
  <Paragraphs>779</Paragraphs>
  <Slides>122</Slides>
  <Notes>2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2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122</vt:i4>
      </vt:variant>
    </vt:vector>
  </HeadingPairs>
  <TitlesOfParts>
    <vt:vector size="139" baseType="lpstr">
      <vt:lpstr>Arial</vt:lpstr>
      <vt:lpstr>Calibri</vt:lpstr>
      <vt:lpstr>Calibri Light</vt:lpstr>
      <vt:lpstr>Calibri-Bold</vt:lpstr>
      <vt:lpstr>Calibri-BoldItalic</vt:lpstr>
      <vt:lpstr>Calibri-Italic</vt:lpstr>
      <vt:lpstr>Century Gothic</vt:lpstr>
      <vt:lpstr>DejaVu Sans</vt:lpstr>
      <vt:lpstr>Helvetica</vt:lpstr>
      <vt:lpstr>Microsoft Sans Serif</vt:lpstr>
      <vt:lpstr>Segoe UI Light</vt:lpstr>
      <vt:lpstr>SymbolMT</vt:lpstr>
      <vt:lpstr>Times New Roman</vt:lpstr>
      <vt:lpstr>Wingdings</vt:lpstr>
      <vt:lpstr>Şablon</vt:lpstr>
      <vt:lpstr>Office Teması</vt:lpstr>
      <vt:lpstr>Bit Eşlem Resmi</vt:lpstr>
      <vt:lpstr>Çocukluk çağı tüberkülozu tanı tedavi ve izlemi </vt:lpstr>
      <vt:lpstr>PowerPoint Sunusu</vt:lpstr>
      <vt:lpstr>PowerPoint Sunusu</vt:lpstr>
      <vt:lpstr>Dünyada tüberküloz</vt:lpstr>
      <vt:lpstr>Türkiyede tüberküloz</vt:lpstr>
      <vt:lpstr>PowerPoint Sunusu</vt:lpstr>
      <vt:lpstr>Tüberküloz hastalığı tanımı</vt:lpstr>
      <vt:lpstr>PowerPoint Sunusu</vt:lpstr>
      <vt:lpstr>Olgu 1: ZS, 3 yaş erkek hasta</vt:lpstr>
      <vt:lpstr>PowerPoint Sunusu</vt:lpstr>
      <vt:lpstr>PowerPoint Sunusu</vt:lpstr>
      <vt:lpstr>Latent TB tedavisi- profilaksi</vt:lpstr>
      <vt:lpstr>Çocuklarda koruma tedavisi kimlere verilmeli ?</vt:lpstr>
      <vt:lpstr>Olgu 2</vt:lpstr>
      <vt:lpstr>Klinik gidiş</vt:lpstr>
      <vt:lpstr>Tanımız nedir?</vt:lpstr>
      <vt:lpstr>TB hastalığında olgu tanımlamaları</vt:lpstr>
      <vt:lpstr>PowerPoint Sunusu</vt:lpstr>
      <vt:lpstr>Çocuklarda TB tanısının dayanakları</vt:lpstr>
      <vt:lpstr>TB tanısı: TB ile uyumlu klinik şikayet- bulgu</vt:lpstr>
      <vt:lpstr>TB Tanısı: Temas</vt:lpstr>
      <vt:lpstr>Olgumuzda</vt:lpstr>
      <vt:lpstr>Olgu 3, 13 yaş kız hasta</vt:lpstr>
      <vt:lpstr>PowerPoint Sunusu</vt:lpstr>
      <vt:lpstr> TB tanısında radyoloji</vt:lpstr>
      <vt:lpstr>Hangi olgularda BT?</vt:lpstr>
      <vt:lpstr>TB hastalığı radyolojisi </vt:lpstr>
      <vt:lpstr>PowerPoint Sunusu</vt:lpstr>
      <vt:lpstr>PowerPoint Sunusu</vt:lpstr>
      <vt:lpstr>PowerPoint Sunusu</vt:lpstr>
      <vt:lpstr>PowerPoint Sunusu</vt:lpstr>
      <vt:lpstr>PowerPoint Sunusu</vt:lpstr>
      <vt:lpstr>FO, 4 yaş erkek-primer TB</vt:lpstr>
      <vt:lpstr>MA, 5 yaş, erkek</vt:lpstr>
      <vt:lpstr>Primer TB- mediastinal LAP Ayırıcı tanı</vt:lpstr>
      <vt:lpstr>Olgu 4</vt:lpstr>
      <vt:lpstr>Bakteriyolojik doğrulama</vt:lpstr>
      <vt:lpstr>Xpert MTB- RIF</vt:lpstr>
      <vt:lpstr>Xpert MTB/RIF Ultra</vt:lpstr>
      <vt:lpstr>PowerPoint Sunusu</vt:lpstr>
      <vt:lpstr>PowerPoint Sunusu</vt:lpstr>
      <vt:lpstr>Tüberküloz tedavisi</vt:lpstr>
      <vt:lpstr>Olgumuzun tanısı ve tedavisi</vt:lpstr>
      <vt:lpstr>PowerPoint Sunusu</vt:lpstr>
      <vt:lpstr>İlaç dozları</vt:lpstr>
      <vt:lpstr>Olgu-5</vt:lpstr>
      <vt:lpstr>Olgu-5</vt:lpstr>
      <vt:lpstr> İyileşmenin Yavaş Olması: </vt:lpstr>
      <vt:lpstr> İyileşmenin Yavaş Olması </vt:lpstr>
      <vt:lpstr>Kaviter TB ayırıcı tanı</vt:lpstr>
      <vt:lpstr>Olgu 6- MA, 16 aylık kız hasta </vt:lpstr>
      <vt:lpstr>Klinik gidiş</vt:lpstr>
      <vt:lpstr>Çocukluk TB’de kortikosteroid kullanımı</vt:lpstr>
      <vt:lpstr>Miliyer TB örnekleri</vt:lpstr>
      <vt:lpstr>K.N, 11 ay erkek hasta</vt:lpstr>
      <vt:lpstr>Miliyer TB+TB menenjit</vt:lpstr>
      <vt:lpstr>Miliyer görünüm ayırıcı tanı</vt:lpstr>
      <vt:lpstr>CA, 9 yaş, erkek, pulmoner alveolar mikrolitiazis</vt:lpstr>
      <vt:lpstr> OLGU 7- MG, 3 yaş erkek hasta </vt:lpstr>
      <vt:lpstr>Fleksibl bronkoskopi</vt:lpstr>
      <vt:lpstr>Çocukluk çağı TB’de bronkoskopinin önerildiği durumlar</vt:lpstr>
      <vt:lpstr> TEDAVİDE KONTROL MUAYENELERİ ve İZLEM </vt:lpstr>
      <vt:lpstr>İlaç yan etkileri</vt:lpstr>
      <vt:lpstr> Minör Yan Etkiler-1 </vt:lpstr>
      <vt:lpstr>Minör Yan Etkiler-2</vt:lpstr>
      <vt:lpstr>Majör Yan Etkiler-1</vt:lpstr>
      <vt:lpstr>PowerPoint Sunusu</vt:lpstr>
      <vt:lpstr>Hipersensitivite reaksiyonunda ilaç başlama şeması</vt:lpstr>
      <vt:lpstr>Majör yan etkiler-2</vt:lpstr>
      <vt:lpstr>Hepatotoksisite durumunda yapılacaklar</vt:lpstr>
      <vt:lpstr>PowerPoint Sunusu</vt:lpstr>
      <vt:lpstr>Hepatotoksik olmayan rejim</vt:lpstr>
      <vt:lpstr>PowerPoint Sunusu</vt:lpstr>
      <vt:lpstr>Majör yan etkiler-3</vt:lpstr>
      <vt:lpstr>PowerPoint Sunusu</vt:lpstr>
      <vt:lpstr>PowerPoint Sunusu</vt:lpstr>
      <vt:lpstr> Bulaştırıcılığın sona ermesi-okula, topluma karışma </vt:lpstr>
      <vt:lpstr>PowerPoint Sunusu</vt:lpstr>
      <vt:lpstr>Tüberkülozda yeni tedaviler ve dirençli tüberküloz yönetimi</vt:lpstr>
      <vt:lpstr>PowerPoint Sunusu</vt:lpstr>
      <vt:lpstr>İlaca duyarlı TB’de tedavisinde 3 majör yenilik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Hepatotoksisite durumunda yapılacaklarla ilgili mevcut SB rehber önerisi</vt:lpstr>
      <vt:lpstr>Eski öneri tablosu </vt:lpstr>
      <vt:lpstr>PowerPoint Sunusu</vt:lpstr>
      <vt:lpstr>Hepatotoksik olmayan rejim mevcut/ SB rehber önerisi</vt:lpstr>
      <vt:lpstr>Hepatotoksik olmayan tedavi rejimi yeni öneri</vt:lpstr>
      <vt:lpstr>PowerPoint Sunusu</vt:lpstr>
      <vt:lpstr>PowerPoint Sunusu</vt:lpstr>
      <vt:lpstr>PowerPoint Sunusu</vt:lpstr>
      <vt:lpstr>Yeni olguda idame tedaviye geçiş/mevcut SB rehber önerisi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Ülkemiz koşullarında bedaquilline ve delamenide olmaması durumunda)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lenovo</dc:creator>
  <cp:keywords/>
  <dc:description/>
  <cp:lastModifiedBy>LENOVO</cp:lastModifiedBy>
  <cp:revision>101</cp:revision>
  <dcterms:created xsi:type="dcterms:W3CDTF">2020-02-26T18:31:37Z</dcterms:created>
  <dcterms:modified xsi:type="dcterms:W3CDTF">2024-06-26T09:01:24Z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0x0101009148F5A04DDD49CBA7127AADA5FB792B00AADE34325A8B49CDA8BB4DB53328F2140045C8159FA02F0F4BB542CD27D0252FA0</vt:lpwstr>
  </property>
</Properties>
</file>